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1"/>
  </p:notesMasterIdLst>
  <p:handoutMasterIdLst>
    <p:handoutMasterId r:id="rId82"/>
  </p:handoutMasterIdLst>
  <p:sldIdLst>
    <p:sldId id="256" r:id="rId2"/>
    <p:sldId id="263" r:id="rId3"/>
    <p:sldId id="264" r:id="rId4"/>
    <p:sldId id="265" r:id="rId5"/>
    <p:sldId id="269" r:id="rId6"/>
    <p:sldId id="266" r:id="rId7"/>
    <p:sldId id="267" r:id="rId8"/>
    <p:sldId id="268" r:id="rId9"/>
    <p:sldId id="270" r:id="rId10"/>
    <p:sldId id="271" r:id="rId11"/>
    <p:sldId id="272" r:id="rId12"/>
    <p:sldId id="274" r:id="rId13"/>
    <p:sldId id="275" r:id="rId14"/>
    <p:sldId id="279" r:id="rId15"/>
    <p:sldId id="280" r:id="rId16"/>
    <p:sldId id="281" r:id="rId17"/>
    <p:sldId id="276" r:id="rId18"/>
    <p:sldId id="282" r:id="rId19"/>
    <p:sldId id="283" r:id="rId20"/>
    <p:sldId id="284" r:id="rId21"/>
    <p:sldId id="285" r:id="rId22"/>
    <p:sldId id="286" r:id="rId23"/>
    <p:sldId id="287" r:id="rId24"/>
    <p:sldId id="288" r:id="rId25"/>
    <p:sldId id="277"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45" r:id="rId39"/>
    <p:sldId id="301" r:id="rId40"/>
    <p:sldId id="302" r:id="rId41"/>
    <p:sldId id="303" r:id="rId42"/>
    <p:sldId id="304" r:id="rId43"/>
    <p:sldId id="305" r:id="rId44"/>
    <p:sldId id="306" r:id="rId45"/>
    <p:sldId id="307" r:id="rId46"/>
    <p:sldId id="308" r:id="rId47"/>
    <p:sldId id="309" r:id="rId48"/>
    <p:sldId id="310" r:id="rId49"/>
    <p:sldId id="311" r:id="rId50"/>
    <p:sldId id="278" r:id="rId51"/>
    <p:sldId id="313" r:id="rId52"/>
    <p:sldId id="314" r:id="rId53"/>
    <p:sldId id="315" r:id="rId54"/>
    <p:sldId id="316" r:id="rId55"/>
    <p:sldId id="317" r:id="rId56"/>
    <p:sldId id="318" r:id="rId57"/>
    <p:sldId id="319" r:id="rId58"/>
    <p:sldId id="320" r:id="rId59"/>
    <p:sldId id="322" r:id="rId60"/>
    <p:sldId id="323" r:id="rId61"/>
    <p:sldId id="324" r:id="rId62"/>
    <p:sldId id="325" r:id="rId63"/>
    <p:sldId id="326" r:id="rId64"/>
    <p:sldId id="327" r:id="rId65"/>
    <p:sldId id="328" r:id="rId66"/>
    <p:sldId id="329" r:id="rId67"/>
    <p:sldId id="330" r:id="rId68"/>
    <p:sldId id="331" r:id="rId69"/>
    <p:sldId id="333" r:id="rId70"/>
    <p:sldId id="334" r:id="rId71"/>
    <p:sldId id="335" r:id="rId72"/>
    <p:sldId id="336" r:id="rId73"/>
    <p:sldId id="337" r:id="rId74"/>
    <p:sldId id="340" r:id="rId75"/>
    <p:sldId id="341" r:id="rId76"/>
    <p:sldId id="342" r:id="rId77"/>
    <p:sldId id="343" r:id="rId78"/>
    <p:sldId id="344" r:id="rId79"/>
    <p:sldId id="338" r:id="rId80"/>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CC00"/>
    <a:srgbClr val="0000CC"/>
    <a:srgbClr val="FF0000"/>
    <a:srgbClr val="CC0000"/>
    <a:srgbClr val="000066"/>
    <a:srgbClr val="996633"/>
    <a:srgbClr val="003300"/>
    <a:srgbClr val="0066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15" autoAdjust="0"/>
  </p:normalViewPr>
  <p:slideViewPr>
    <p:cSldViewPr>
      <p:cViewPr>
        <p:scale>
          <a:sx n="60" d="100"/>
          <a:sy n="60" d="100"/>
        </p:scale>
        <p:origin x="-222"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5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SG"/>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607CD4EF-0D95-4549-97A2-7A149232BC25}" type="datetimeFigureOut">
              <a:rPr lang="en-US" smtClean="0"/>
              <a:pPr/>
              <a:t>11/17/2012</a:t>
            </a:fld>
            <a:endParaRPr lang="en-SG"/>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SG"/>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5D03F5DD-A920-43F0-8075-94B38E39B73C}" type="slidenum">
              <a:rPr lang="en-SG" smtClean="0"/>
              <a:pPr/>
              <a:t>‹#›</a:t>
            </a:fld>
            <a:endParaRPr lang="en-S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US"/>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AEE455D0-5115-462E-8F58-13229E5000A0}" type="datetimeFigureOut">
              <a:rPr lang="en-US" smtClean="0"/>
              <a:pPr/>
              <a:t>11/17/2012</a:t>
            </a:fld>
            <a:endParaRPr lang="en-US"/>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US"/>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US"/>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903E36BD-F844-40DE-88BE-4CC5FAE03D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Section 212 of RA 7160 – preparation of schedule of fair market values for different classes of real property is the function of the provincial, city and municipal assessors.</a:t>
            </a:r>
            <a:endParaRPr lang="en-US" dirty="0"/>
          </a:p>
        </p:txBody>
      </p:sp>
      <p:sp>
        <p:nvSpPr>
          <p:cNvPr id="4" name="Slide Number Placeholder 3"/>
          <p:cNvSpPr>
            <a:spLocks noGrp="1"/>
          </p:cNvSpPr>
          <p:nvPr>
            <p:ph type="sldNum" sz="quarter" idx="10"/>
          </p:nvPr>
        </p:nvSpPr>
        <p:spPr/>
        <p:txBody>
          <a:bodyPr/>
          <a:lstStyle/>
          <a:p>
            <a:fld id="{903E36BD-F844-40DE-88BE-4CC5FAE03D5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E36BD-F844-40DE-88BE-4CC5FAE03D57}"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E36BD-F844-40DE-88BE-4CC5FAE03D57}"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E36BD-F844-40DE-88BE-4CC5FAE03D57}" type="slidenum">
              <a:rPr lang="en-US" smtClean="0"/>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0C885EF-88A2-4672-B052-5C99E9A27BC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0C885EF-88A2-4672-B052-5C99E9A27B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3E8489-DD47-4F65-8B6D-B08BB38525B5}" type="datetimeFigureOut">
              <a:rPr lang="en-US" smtClean="0"/>
              <a:pPr/>
              <a:t>11/17/2012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885EF-88A2-4672-B052-5C99E9A27B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E3E8489-DD47-4F65-8B6D-B08BB38525B5}" type="datetimeFigureOut">
              <a:rPr lang="en-US" smtClean="0"/>
              <a:pPr/>
              <a:t>11/17/2012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0C885EF-88A2-4672-B052-5C99E9A27BC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gif"/><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6.jpe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038600"/>
            <a:ext cx="8153400" cy="1222375"/>
          </a:xfrm>
        </p:spPr>
        <p:txBody>
          <a:bodyPr>
            <a:noAutofit/>
          </a:bodyPr>
          <a:lstStyle/>
          <a:p>
            <a:pPr algn="ctr"/>
            <a:r>
              <a:rPr lang="en-US" sz="5400" b="1" dirty="0" smtClean="0">
                <a:solidFill>
                  <a:srgbClr val="33CC33"/>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ea typeface="Verdana" pitchFamily="34" charset="0"/>
                <a:cs typeface="Arial" pitchFamily="34" charset="0"/>
              </a:rPr>
              <a:t/>
            </a:r>
            <a:br>
              <a:rPr lang="en-US" sz="5400" b="1" dirty="0" smtClean="0">
                <a:solidFill>
                  <a:srgbClr val="33CC33"/>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ea typeface="Verdana" pitchFamily="34" charset="0"/>
                <a:cs typeface="Arial" pitchFamily="34" charset="0"/>
              </a:rPr>
            </a:br>
            <a:r>
              <a:rPr lang="en-US" sz="5400" b="1" dirty="0" smtClean="0">
                <a:solidFill>
                  <a:srgbClr val="33CC33"/>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ea typeface="Verdana" pitchFamily="34" charset="0"/>
                <a:cs typeface="Arial" pitchFamily="34" charset="0"/>
              </a:rPr>
              <a:t>REAL ESTATE Service ACT (r a No. 9646) and its IMPLEMENTING RULES AND REGULATIONS </a:t>
            </a:r>
            <a:endParaRPr lang="en-US" sz="5400" b="1" dirty="0">
              <a:solidFill>
                <a:srgbClr val="33CC33"/>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ea typeface="Verdana"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salesperson</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590800" y="1554162"/>
            <a:ext cx="6172200" cy="4525963"/>
          </a:xfrm>
        </p:spPr>
        <p:txBody>
          <a:bodyPr>
            <a:normAutofit lnSpcReduction="10000"/>
          </a:bodyPr>
          <a:lstStyle/>
          <a:p>
            <a:pPr algn="just"/>
            <a:r>
              <a:rPr lang="en-US" sz="3000" dirty="0" smtClean="0">
                <a:solidFill>
                  <a:schemeClr val="bg1"/>
                </a:solidFill>
              </a:rPr>
              <a:t>A duly accredited natural person who perform service for, and in behalf of, a real estate broker who is registered and licensed by the Professional Regulatory Board of Real Estate Service for or in expectation of a share in the commission, professional fee, compensation or other valuable consideration.</a:t>
            </a:r>
            <a:endParaRPr lang="en-US" sz="3000" dirty="0">
              <a:solidFill>
                <a:schemeClr val="bg1"/>
              </a:solidFill>
            </a:endParaRPr>
          </a:p>
        </p:txBody>
      </p:sp>
      <p:pic>
        <p:nvPicPr>
          <p:cNvPr id="5" name="Picture 4" descr="realtor.gif"/>
          <p:cNvPicPr>
            <a:picLocks noChangeAspect="1"/>
          </p:cNvPicPr>
          <p:nvPr/>
        </p:nvPicPr>
        <p:blipFill>
          <a:blip r:embed="rId3" cstate="print"/>
          <a:stretch>
            <a:fillRect/>
          </a:stretch>
        </p:blipFill>
        <p:spPr>
          <a:xfrm>
            <a:off x="0" y="0"/>
            <a:ext cx="2819400" cy="6858000"/>
          </a:xfrm>
          <a:prstGeom prst="rect">
            <a:avLst/>
          </a:prstGeom>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a profession</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0" y="838200"/>
            <a:ext cx="6553200" cy="4525963"/>
          </a:xfrm>
        </p:spPr>
        <p:txBody>
          <a:bodyPr>
            <a:noAutofit/>
          </a:bodyPr>
          <a:lstStyle/>
          <a:p>
            <a:pPr algn="just"/>
            <a:r>
              <a:rPr lang="en-US" sz="3000" dirty="0" smtClean="0">
                <a:solidFill>
                  <a:schemeClr val="bg1"/>
                </a:solidFill>
                <a:latin typeface="Berlin Sans FB" pitchFamily="34" charset="0"/>
              </a:rPr>
              <a:t>A profession is a vocation founded upon specialized educational training, the purpose of which is to supply disinterested counsel and service to others, for a direct and definite compensation, wholly apart from expectation of other business gain.</a:t>
            </a:r>
          </a:p>
          <a:p>
            <a:pPr algn="just"/>
            <a:r>
              <a:rPr lang="en-US" sz="3000" dirty="0" smtClean="0">
                <a:solidFill>
                  <a:schemeClr val="bg1"/>
                </a:solidFill>
                <a:latin typeface="Berlin Sans FB" pitchFamily="34" charset="0"/>
              </a:rPr>
              <a:t>Note: The practice of all professions in the Philippines shall be limited to Filipino citizens, save in cases </a:t>
            </a:r>
            <a:r>
              <a:rPr lang="en-US" sz="3000" u="sng" dirty="0" smtClean="0">
                <a:solidFill>
                  <a:schemeClr val="bg1"/>
                </a:solidFill>
                <a:effectLst>
                  <a:outerShdw blurRad="38100" dist="38100" dir="2700000" algn="tl">
                    <a:srgbClr val="000000">
                      <a:alpha val="43137"/>
                    </a:srgbClr>
                  </a:outerShdw>
                </a:effectLst>
                <a:latin typeface="Berlin Sans FB" pitchFamily="34" charset="0"/>
              </a:rPr>
              <a:t>prescribed by law. </a:t>
            </a:r>
            <a:r>
              <a:rPr lang="en-US" sz="3000" dirty="0" smtClean="0">
                <a:solidFill>
                  <a:schemeClr val="bg1"/>
                </a:solidFill>
                <a:latin typeface="Berlin Sans FB" pitchFamily="34" charset="0"/>
              </a:rPr>
              <a:t>(Sec 14, Art. II of 1987 Phil. Constitution)</a:t>
            </a:r>
            <a:endParaRPr lang="en-US" sz="3000" dirty="0">
              <a:solidFill>
                <a:schemeClr val="bg1"/>
              </a:solidFill>
              <a:latin typeface="Berlin Sans FB" pitchFamily="34" charset="0"/>
            </a:endParaRPr>
          </a:p>
        </p:txBody>
      </p:sp>
      <p:pic>
        <p:nvPicPr>
          <p:cNvPr id="5" name="Picture 4" descr="how-to-become-a-real-estate-agent.gif"/>
          <p:cNvPicPr>
            <a:picLocks noChangeAspect="1"/>
          </p:cNvPicPr>
          <p:nvPr/>
        </p:nvPicPr>
        <p:blipFill>
          <a:blip r:embed="rId3" cstate="print"/>
          <a:stretch>
            <a:fillRect/>
          </a:stretch>
        </p:blipFill>
        <p:spPr>
          <a:xfrm>
            <a:off x="6477000" y="0"/>
            <a:ext cx="2914650" cy="6858000"/>
          </a:xfrm>
          <a:prstGeom prst="rect">
            <a:avLst/>
          </a:prstGeom>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924800" cy="838200"/>
          </a:xfrm>
        </p:spPr>
        <p:txBody>
          <a:bodyPr>
            <a:no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What makes </a:t>
            </a:r>
            <a:r>
              <a:rPr lang="en-US" sz="4000"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r.e.s.p</a:t>
            </a: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 a profession?</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048000" y="1981200"/>
            <a:ext cx="5791200" cy="3779838"/>
          </a:xfrm>
        </p:spPr>
        <p:txBody>
          <a:bodyPr>
            <a:normAutofit/>
          </a:bodyPr>
          <a:lstStyle/>
          <a:p>
            <a:r>
              <a:rPr lang="en-US" sz="3000" dirty="0" smtClean="0">
                <a:solidFill>
                  <a:schemeClr val="bg1"/>
                </a:solidFill>
                <a:latin typeface="Berlin Sans FB" pitchFamily="34" charset="0"/>
              </a:rPr>
              <a:t>Natural person</a:t>
            </a:r>
          </a:p>
          <a:p>
            <a:r>
              <a:rPr lang="en-US" sz="3000" dirty="0" smtClean="0">
                <a:solidFill>
                  <a:schemeClr val="bg1"/>
                </a:solidFill>
                <a:latin typeface="Berlin Sans FB" pitchFamily="34" charset="0"/>
              </a:rPr>
              <a:t>Registration</a:t>
            </a:r>
          </a:p>
          <a:p>
            <a:r>
              <a:rPr lang="en-US" sz="3000" dirty="0" smtClean="0">
                <a:solidFill>
                  <a:schemeClr val="bg1"/>
                </a:solidFill>
                <a:latin typeface="Berlin Sans FB" pitchFamily="34" charset="0"/>
              </a:rPr>
              <a:t>License</a:t>
            </a:r>
          </a:p>
          <a:p>
            <a:r>
              <a:rPr lang="en-US" sz="3000" dirty="0" smtClean="0">
                <a:solidFill>
                  <a:schemeClr val="bg1"/>
                </a:solidFill>
                <a:latin typeface="Berlin Sans FB" pitchFamily="34" charset="0"/>
              </a:rPr>
              <a:t>Professional fee, commission or other valuable consideration</a:t>
            </a:r>
          </a:p>
          <a:p>
            <a:r>
              <a:rPr lang="en-US" sz="3000" dirty="0" smtClean="0">
                <a:solidFill>
                  <a:schemeClr val="bg1"/>
                </a:solidFill>
                <a:latin typeface="Berlin Sans FB" pitchFamily="34" charset="0"/>
              </a:rPr>
              <a:t>Defined scope of work</a:t>
            </a:r>
            <a:endParaRPr lang="en-US" sz="3000" dirty="0">
              <a:solidFill>
                <a:schemeClr val="bg1"/>
              </a:solidFill>
              <a:latin typeface="Berlin Sans FB" pitchFamily="34" charset="0"/>
            </a:endParaRPr>
          </a:p>
        </p:txBody>
      </p:sp>
      <p:pic>
        <p:nvPicPr>
          <p:cNvPr id="5" name="Picture 4" descr="realtor.gif"/>
          <p:cNvPicPr>
            <a:picLocks noChangeAspect="1"/>
          </p:cNvPicPr>
          <p:nvPr/>
        </p:nvPicPr>
        <p:blipFill>
          <a:blip r:embed="rId3" cstate="print"/>
          <a:stretch>
            <a:fillRect/>
          </a:stretch>
        </p:blipFill>
        <p:spPr>
          <a:xfrm>
            <a:off x="0" y="0"/>
            <a:ext cx="2819400" cy="6858000"/>
          </a:xfrm>
          <a:prstGeom prst="rect">
            <a:avLst/>
          </a:prstGeom>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848600" cy="838200"/>
          </a:xfrm>
        </p:spPr>
        <p:txBody>
          <a:bodyPr>
            <a:no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Why include the assessors?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447800"/>
            <a:ext cx="6248400" cy="4525963"/>
          </a:xfrm>
        </p:spPr>
        <p:txBody>
          <a:bodyPr>
            <a:noAutofit/>
          </a:bodyPr>
          <a:lstStyle/>
          <a:p>
            <a:pPr algn="just"/>
            <a:r>
              <a:rPr lang="en-US" sz="3000" dirty="0" smtClean="0">
                <a:solidFill>
                  <a:schemeClr val="bg1"/>
                </a:solidFill>
                <a:latin typeface="Berlin Sans FB" pitchFamily="34" charset="0"/>
              </a:rPr>
              <a:t>They perform highly technical and specialized functions – as property appraisers for national government agencies and local assessors in local government units </a:t>
            </a:r>
          </a:p>
          <a:p>
            <a:pPr algn="just"/>
            <a:r>
              <a:rPr lang="en-US" sz="3000" dirty="0" smtClean="0">
                <a:solidFill>
                  <a:schemeClr val="bg1"/>
                </a:solidFill>
                <a:latin typeface="Berlin Sans FB" pitchFamily="34" charset="0"/>
              </a:rPr>
              <a:t>There is a need to professionalize the assessors, their function being vital in the valuation of real property for real property taxation and eventually income to the government.</a:t>
            </a:r>
            <a:endParaRPr lang="en-US" sz="3300" dirty="0"/>
          </a:p>
        </p:txBody>
      </p:sp>
      <p:pic>
        <p:nvPicPr>
          <p:cNvPr id="5" name="Picture 4" descr="how-to-become-a-real-estate-agent.gif"/>
          <p:cNvPicPr>
            <a:picLocks noChangeAspect="1"/>
          </p:cNvPicPr>
          <p:nvPr/>
        </p:nvPicPr>
        <p:blipFill>
          <a:blip r:embed="rId3" cstate="print"/>
          <a:stretch>
            <a:fillRect/>
          </a:stretch>
        </p:blipFill>
        <p:spPr>
          <a:xfrm>
            <a:off x="6477000" y="0"/>
            <a:ext cx="2914650" cy="6858000"/>
          </a:xfrm>
          <a:prstGeom prst="rect">
            <a:avLst/>
          </a:prstGeom>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8486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Issues and concerns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667000" y="1600200"/>
            <a:ext cx="6248400" cy="4525963"/>
          </a:xfrm>
        </p:spPr>
        <p:txBody>
          <a:bodyPr>
            <a:normAutofit fontScale="92500" lnSpcReduction="10000"/>
          </a:bodyPr>
          <a:lstStyle/>
          <a:p>
            <a:pPr algn="just"/>
            <a:r>
              <a:rPr lang="en-US" sz="3000" dirty="0" smtClean="0">
                <a:solidFill>
                  <a:schemeClr val="bg1"/>
                </a:solidFill>
                <a:latin typeface="Berlin Sans FB" pitchFamily="34" charset="0"/>
              </a:rPr>
              <a:t>The assessor is an LGU official while other RESP are in the private sector;</a:t>
            </a:r>
          </a:p>
          <a:p>
            <a:pPr algn="just"/>
            <a:r>
              <a:rPr lang="en-US" sz="3000" dirty="0" smtClean="0">
                <a:solidFill>
                  <a:schemeClr val="bg1"/>
                </a:solidFill>
                <a:latin typeface="Berlin Sans FB" pitchFamily="34" charset="0"/>
              </a:rPr>
              <a:t>The “assessor” is actually a position and not a profession per se;</a:t>
            </a:r>
          </a:p>
          <a:p>
            <a:pPr algn="just"/>
            <a:r>
              <a:rPr lang="en-US" sz="3000" dirty="0" smtClean="0">
                <a:solidFill>
                  <a:schemeClr val="bg1"/>
                </a:solidFill>
                <a:latin typeface="Berlin Sans FB" pitchFamily="34" charset="0"/>
              </a:rPr>
              <a:t>The assessor is compensated in the form of salary and benefits as an employee of LGU unlike other RESP who are paid professional fee, commission, compensation or other valuable consideration</a:t>
            </a:r>
            <a:endParaRPr lang="en-US" sz="3000" dirty="0">
              <a:solidFill>
                <a:schemeClr val="bg1"/>
              </a:solidFill>
              <a:latin typeface="Berlin Sans FB" pitchFamily="34" charset="0"/>
            </a:endParaRPr>
          </a:p>
        </p:txBody>
      </p:sp>
      <p:pic>
        <p:nvPicPr>
          <p:cNvPr id="5" name="Picture 4" descr="realtor.gif"/>
          <p:cNvPicPr>
            <a:picLocks noChangeAspect="1"/>
          </p:cNvPicPr>
          <p:nvPr/>
        </p:nvPicPr>
        <p:blipFill>
          <a:blip r:embed="rId3" cstate="print"/>
          <a:stretch>
            <a:fillRect/>
          </a:stretch>
        </p:blipFill>
        <p:spPr>
          <a:xfrm>
            <a:off x="0" y="0"/>
            <a:ext cx="2819400" cy="6858000"/>
          </a:xfrm>
          <a:prstGeom prst="rect">
            <a:avLst/>
          </a:prstGeom>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4676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It is clear</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04800" y="1554162"/>
            <a:ext cx="6172200" cy="4525963"/>
          </a:xfrm>
        </p:spPr>
        <p:txBody>
          <a:bodyPr>
            <a:normAutofit/>
          </a:bodyPr>
          <a:lstStyle/>
          <a:p>
            <a:pPr algn="just"/>
            <a:r>
              <a:rPr lang="en-US" sz="3000" dirty="0" smtClean="0">
                <a:solidFill>
                  <a:schemeClr val="bg1"/>
                </a:solidFill>
                <a:latin typeface="Berlin Sans FB" pitchFamily="34" charset="0"/>
              </a:rPr>
              <a:t>License attached to the position;</a:t>
            </a:r>
          </a:p>
          <a:p>
            <a:pPr algn="just"/>
            <a:r>
              <a:rPr lang="en-US" sz="3000" dirty="0" smtClean="0">
                <a:solidFill>
                  <a:schemeClr val="bg1"/>
                </a:solidFill>
                <a:latin typeface="Berlin Sans FB" pitchFamily="34" charset="0"/>
              </a:rPr>
              <a:t>Only those qualified to be an assessor may be registered and licensed as real estate assessor</a:t>
            </a:r>
          </a:p>
          <a:p>
            <a:pPr algn="just"/>
            <a:r>
              <a:rPr lang="en-US" sz="3000" dirty="0" smtClean="0">
                <a:solidFill>
                  <a:schemeClr val="bg1"/>
                </a:solidFill>
                <a:latin typeface="Berlin Sans FB" pitchFamily="34" charset="0"/>
              </a:rPr>
              <a:t>The moment he/she is transferred, promoted or moved to another position in the LGU he can no longer  be referred to as REA</a:t>
            </a:r>
            <a:endParaRPr lang="en-US" sz="3000" dirty="0">
              <a:solidFill>
                <a:schemeClr val="bg1"/>
              </a:solidFill>
              <a:latin typeface="Berlin Sans FB" pitchFamily="34" charset="0"/>
            </a:endParaRPr>
          </a:p>
        </p:txBody>
      </p:sp>
      <p:pic>
        <p:nvPicPr>
          <p:cNvPr id="5" name="Picture 4" descr="how-to-become-a-real-estate-agent.gif"/>
          <p:cNvPicPr>
            <a:picLocks noChangeAspect="1"/>
          </p:cNvPicPr>
          <p:nvPr/>
        </p:nvPicPr>
        <p:blipFill>
          <a:blip r:embed="rId3" cstate="print"/>
          <a:stretch>
            <a:fillRect/>
          </a:stretch>
        </p:blipFill>
        <p:spPr>
          <a:xfrm>
            <a:off x="6477000" y="0"/>
            <a:ext cx="2914650" cy="6858000"/>
          </a:xfrm>
          <a:prstGeom prst="rect">
            <a:avLst/>
          </a:prstGeom>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077200" cy="4191000"/>
          </a:xfrm>
        </p:spPr>
        <p:txBody>
          <a:bodyPr>
            <a:noAutofit/>
          </a:bodyPr>
          <a:lstStyle/>
          <a:p>
            <a:pPr algn="ctr"/>
            <a:r>
              <a:rPr lang="en-US" sz="6600"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rPr>
              <a:t>Professional regulatory board of real estate service</a:t>
            </a:r>
            <a:br>
              <a:rPr lang="en-US" sz="6600"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rPr>
            </a:br>
            <a:r>
              <a:rPr lang="en-US" sz="8000"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rPr>
              <a:t>(</a:t>
            </a:r>
            <a:r>
              <a:rPr lang="en-US" sz="8000" dirty="0" err="1"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rPr>
              <a:t>pbres</a:t>
            </a:r>
            <a:r>
              <a:rPr lang="en-US" sz="8000"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rPr>
              <a:t>)</a:t>
            </a:r>
            <a:endParaRPr lang="en-US" sz="8000" dirty="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6" name="Picture 5" descr="web tool.jpg"/>
          <p:cNvPicPr>
            <a:picLocks noChangeAspect="1"/>
          </p:cNvPicPr>
          <p:nvPr/>
        </p:nvPicPr>
        <p:blipFill>
          <a:blip r:embed="rId3" cstate="print"/>
          <a:stretch>
            <a:fillRect/>
          </a:stretch>
        </p:blipFill>
        <p:spPr>
          <a:xfrm>
            <a:off x="1752600" y="1524000"/>
            <a:ext cx="5410200" cy="4114800"/>
          </a:xfrm>
          <a:prstGeom prst="rect">
            <a:avLst/>
          </a:prstGeom>
        </p:spPr>
      </p:pic>
      <p:sp>
        <p:nvSpPr>
          <p:cNvPr id="2" name="Title 1"/>
          <p:cNvSpPr>
            <a:spLocks noGrp="1"/>
          </p:cNvSpPr>
          <p:nvPr>
            <p:ph type="title"/>
          </p:nvPr>
        </p:nvSpPr>
        <p:spPr>
          <a:xfrm>
            <a:off x="0" y="457200"/>
            <a:ext cx="9144000" cy="838200"/>
          </a:xfrm>
        </p:spPr>
        <p:txBody>
          <a:bodyPr>
            <a:normAutofit/>
          </a:bodyPr>
          <a:lstStyle/>
          <a:p>
            <a:pPr algn="ctr"/>
            <a:r>
              <a:rPr lang="en-US" sz="4000" b="1"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CREATION &amp; COMPOSITION</a:t>
            </a:r>
            <a:endParaRPr lang="en-US" sz="4000" b="1" dirty="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81000" y="1371600"/>
            <a:ext cx="8458200" cy="4525963"/>
          </a:xfrm>
        </p:spPr>
        <p:txBody>
          <a:bodyPr>
            <a:noAutofit/>
          </a:bodyPr>
          <a:lstStyle/>
          <a:p>
            <a:pPr algn="just"/>
            <a:r>
              <a:rPr lang="en-US" sz="3000" dirty="0" smtClean="0">
                <a:solidFill>
                  <a:srgbClr val="FF0000"/>
                </a:solidFill>
                <a:latin typeface="Berlin Sans FB" pitchFamily="34" charset="0"/>
              </a:rPr>
              <a:t>Under the supervision and administrative control of the Profession Regulation Commission or PRC</a:t>
            </a:r>
          </a:p>
          <a:p>
            <a:pPr algn="just"/>
            <a:r>
              <a:rPr lang="en-US" sz="3000" dirty="0" smtClean="0">
                <a:solidFill>
                  <a:srgbClr val="FF0000"/>
                </a:solidFill>
                <a:latin typeface="Berlin Sans FB" pitchFamily="34" charset="0"/>
              </a:rPr>
              <a:t>Composed of 1 chairperson and 4 members appointed by the President from 3 </a:t>
            </a:r>
            <a:r>
              <a:rPr lang="en-US" sz="3000" dirty="0" err="1" smtClean="0">
                <a:solidFill>
                  <a:srgbClr val="FF0000"/>
                </a:solidFill>
                <a:latin typeface="Berlin Sans FB" pitchFamily="34" charset="0"/>
              </a:rPr>
              <a:t>recommendees</a:t>
            </a:r>
            <a:r>
              <a:rPr lang="en-US" sz="3000" dirty="0" smtClean="0">
                <a:solidFill>
                  <a:srgbClr val="FF0000"/>
                </a:solidFill>
                <a:latin typeface="Berlin Sans FB" pitchFamily="34" charset="0"/>
              </a:rPr>
              <a:t> chosen by the PRC from a list of 5 nominees per position submit by the integrated professional organization of RESP</a:t>
            </a:r>
          </a:p>
          <a:p>
            <a:pPr algn="just"/>
            <a:r>
              <a:rPr lang="en-US" sz="3000" dirty="0" smtClean="0">
                <a:solidFill>
                  <a:srgbClr val="FF0000"/>
                </a:solidFill>
                <a:latin typeface="Berlin Sans FB" pitchFamily="34" charset="0"/>
              </a:rPr>
              <a:t>2 members of the Board shall represent the government assessors and appraisers</a:t>
            </a:r>
            <a:endParaRPr lang="en-US" sz="30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18 crop.jpg"/>
          <p:cNvPicPr>
            <a:picLocks noChangeAspect="1"/>
          </p:cNvPicPr>
          <p:nvPr/>
        </p:nvPicPr>
        <p:blipFill>
          <a:blip r:embed="rId3" cstate="print"/>
          <a:stretch>
            <a:fillRect/>
          </a:stretch>
        </p:blipFill>
        <p:spPr>
          <a:xfrm>
            <a:off x="1905000" y="1295400"/>
            <a:ext cx="5334000" cy="4848225"/>
          </a:xfrm>
          <a:prstGeom prst="rect">
            <a:avLst/>
          </a:prstGeom>
        </p:spPr>
      </p:pic>
      <p:sp>
        <p:nvSpPr>
          <p:cNvPr id="2" name="Title 1"/>
          <p:cNvSpPr>
            <a:spLocks noGrp="1"/>
          </p:cNvSpPr>
          <p:nvPr>
            <p:ph type="title"/>
          </p:nvPr>
        </p:nvSpPr>
        <p:spPr>
          <a:xfrm>
            <a:off x="0" y="228600"/>
            <a:ext cx="9144000" cy="762000"/>
          </a:xfrm>
        </p:spPr>
        <p:txBody>
          <a:bodyPr>
            <a:normAutofit/>
          </a:bodyPr>
          <a:lstStyle/>
          <a:p>
            <a:pPr algn="ctr"/>
            <a:r>
              <a:rPr lang="en-US" sz="4000" b="1"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Powers &amp; functions</a:t>
            </a:r>
            <a:endParaRPr lang="en-US" sz="4000" b="1" dirty="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066800"/>
            <a:ext cx="8686800" cy="4525963"/>
          </a:xfrm>
        </p:spPr>
        <p:txBody>
          <a:bodyPr>
            <a:noAutofit/>
          </a:bodyPr>
          <a:lstStyle/>
          <a:p>
            <a:pPr marL="346075" indent="-346075" algn="just">
              <a:buNone/>
            </a:pPr>
            <a:r>
              <a:rPr lang="en-US" sz="2800" dirty="0" smtClean="0">
                <a:solidFill>
                  <a:srgbClr val="FF0000"/>
                </a:solidFill>
              </a:rPr>
              <a:t>a</a:t>
            </a:r>
            <a:r>
              <a:rPr lang="en-US" sz="2800" dirty="0" smtClean="0">
                <a:solidFill>
                  <a:srgbClr val="FF0000"/>
                </a:solidFill>
                <a:latin typeface="Berlin Sans FB" pitchFamily="34" charset="0"/>
              </a:rPr>
              <a:t>)Provide comprehensive policy guidelines for the promotion and development of RE in relation to the practice of RESP;</a:t>
            </a:r>
          </a:p>
          <a:p>
            <a:pPr algn="just">
              <a:buNone/>
            </a:pPr>
            <a:r>
              <a:rPr lang="en-US" sz="2800" dirty="0" smtClean="0">
                <a:solidFill>
                  <a:srgbClr val="FF0000"/>
                </a:solidFill>
                <a:latin typeface="Berlin Sans FB" pitchFamily="34" charset="0"/>
              </a:rPr>
              <a:t>b) Conduct licensure examinations for the practice of the RES profession and prescribe the appropriate syllabi of the subjects for examination with their tables of specifications;</a:t>
            </a:r>
          </a:p>
          <a:p>
            <a:pPr algn="just">
              <a:buNone/>
            </a:pPr>
            <a:r>
              <a:rPr lang="en-US" sz="2800" dirty="0" smtClean="0">
                <a:solidFill>
                  <a:srgbClr val="FF0000"/>
                </a:solidFill>
                <a:latin typeface="Berlin Sans FB" pitchFamily="34" charset="0"/>
              </a:rPr>
              <a:t>c) Issue, suspend, revoke or reinstate, after due notice and hearing, certificates of registration or professional identification cards for the practice of RES;</a:t>
            </a:r>
          </a:p>
          <a:p>
            <a:pPr algn="just">
              <a:buNone/>
            </a:pPr>
            <a:r>
              <a:rPr lang="en-US" sz="2800" dirty="0" smtClean="0">
                <a:solidFill>
                  <a:srgbClr val="FF0000"/>
                </a:solidFill>
                <a:latin typeface="Berlin Sans FB" pitchFamily="34" charset="0"/>
              </a:rPr>
              <a:t>d) Maintain a comprehensive and updated register of licensed RES professionals;</a:t>
            </a: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web tool.jpg"/>
          <p:cNvPicPr>
            <a:picLocks noChangeAspect="1"/>
          </p:cNvPicPr>
          <p:nvPr/>
        </p:nvPicPr>
        <p:blipFill>
          <a:blip r:embed="rId3" cstate="print"/>
          <a:stretch>
            <a:fillRect/>
          </a:stretch>
        </p:blipFill>
        <p:spPr>
          <a:xfrm>
            <a:off x="1752600" y="1524000"/>
            <a:ext cx="5410200" cy="4114800"/>
          </a:xfrm>
          <a:prstGeom prst="rect">
            <a:avLst/>
          </a:prstGeom>
        </p:spPr>
      </p:pic>
      <p:sp>
        <p:nvSpPr>
          <p:cNvPr id="3" name="Content Placeholder 2"/>
          <p:cNvSpPr>
            <a:spLocks noGrp="1"/>
          </p:cNvSpPr>
          <p:nvPr>
            <p:ph idx="1"/>
          </p:nvPr>
        </p:nvSpPr>
        <p:spPr>
          <a:xfrm>
            <a:off x="228600" y="228600"/>
            <a:ext cx="8686800" cy="4525963"/>
          </a:xfrm>
        </p:spPr>
        <p:txBody>
          <a:bodyPr>
            <a:noAutofit/>
          </a:bodyPr>
          <a:lstStyle/>
          <a:p>
            <a:pPr algn="just">
              <a:buNone/>
            </a:pPr>
            <a:r>
              <a:rPr lang="en-US" sz="2900" dirty="0" smtClean="0">
                <a:solidFill>
                  <a:srgbClr val="000066"/>
                </a:solidFill>
                <a:latin typeface="Berlin Sans FB" pitchFamily="34" charset="0"/>
              </a:rPr>
              <a:t>e) </a:t>
            </a:r>
            <a:r>
              <a:rPr lang="en-US" sz="2900" dirty="0" smtClean="0">
                <a:solidFill>
                  <a:srgbClr val="FF0000"/>
                </a:solidFill>
                <a:latin typeface="Berlin Sans FB" pitchFamily="34" charset="0"/>
              </a:rPr>
              <a:t>Monitor the conditions affecting the practice of RES and adopt such measures as may be proper for the enhancement of the profession and/or the maintenance of high professional, ethical and technical standards;</a:t>
            </a:r>
          </a:p>
          <a:p>
            <a:pPr algn="just">
              <a:buNone/>
            </a:pPr>
            <a:r>
              <a:rPr lang="en-US" sz="2900" dirty="0" smtClean="0">
                <a:solidFill>
                  <a:srgbClr val="FF0000"/>
                </a:solidFill>
                <a:latin typeface="Berlin Sans FB" pitchFamily="34" charset="0"/>
              </a:rPr>
              <a:t>f) Adopt a national Code of Ethics and Responsibilities issued by the AIPO to be strictly observe by all licensed RESP;</a:t>
            </a:r>
          </a:p>
          <a:p>
            <a:pPr algn="just">
              <a:buNone/>
            </a:pPr>
            <a:r>
              <a:rPr lang="en-US" sz="2900" dirty="0" smtClean="0">
                <a:solidFill>
                  <a:srgbClr val="FF0000"/>
                </a:solidFill>
                <a:latin typeface="Berlin Sans FB" pitchFamily="34" charset="0"/>
              </a:rPr>
              <a:t>g) Hear or investigate any violation of R.A. No. 9646, the IRR and the Code of Ethics and Responsibilities for RESP and issue subpoena </a:t>
            </a:r>
            <a:r>
              <a:rPr lang="en-US" sz="2900" dirty="0" err="1" smtClean="0">
                <a:solidFill>
                  <a:srgbClr val="FF0000"/>
                </a:solidFill>
                <a:latin typeface="Berlin Sans FB" pitchFamily="34" charset="0"/>
              </a:rPr>
              <a:t>duces</a:t>
            </a:r>
            <a:r>
              <a:rPr lang="en-US" sz="2900" dirty="0" smtClean="0">
                <a:solidFill>
                  <a:srgbClr val="FF0000"/>
                </a:solidFill>
                <a:latin typeface="Berlin Sans FB" pitchFamily="34" charset="0"/>
              </a:rPr>
              <a:t> </a:t>
            </a:r>
            <a:r>
              <a:rPr lang="en-US" sz="2900" dirty="0" err="1" smtClean="0">
                <a:solidFill>
                  <a:srgbClr val="FF0000"/>
                </a:solidFill>
                <a:latin typeface="Berlin Sans FB" pitchFamily="34" charset="0"/>
              </a:rPr>
              <a:t>tecum</a:t>
            </a:r>
            <a:r>
              <a:rPr lang="en-US" sz="2900" dirty="0" smtClean="0">
                <a:solidFill>
                  <a:srgbClr val="FF0000"/>
                </a:solidFill>
                <a:latin typeface="Berlin Sans FB" pitchFamily="34" charset="0"/>
              </a:rPr>
              <a:t> and subpoena ad </a:t>
            </a:r>
            <a:r>
              <a:rPr lang="en-US" sz="2900" dirty="0" err="1" smtClean="0">
                <a:solidFill>
                  <a:srgbClr val="FF0000"/>
                </a:solidFill>
                <a:latin typeface="Berlin Sans FB" pitchFamily="34" charset="0"/>
              </a:rPr>
              <a:t>testificandum</a:t>
            </a:r>
            <a:r>
              <a:rPr lang="en-US" sz="2900" dirty="0" smtClean="0">
                <a:solidFill>
                  <a:srgbClr val="FF0000"/>
                </a:solidFill>
                <a:latin typeface="Berlin Sans FB" pitchFamily="34" charset="0"/>
              </a:rPr>
              <a:t> to secure the appearance of witnesses and the production of documents in connection therewith;</a:t>
            </a:r>
            <a:endParaRPr lang="en-US" sz="29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6" name="Picture 5" descr="12 crop1.JPG"/>
          <p:cNvPicPr>
            <a:picLocks noChangeAspect="1"/>
          </p:cNvPicPr>
          <p:nvPr/>
        </p:nvPicPr>
        <p:blipFill>
          <a:blip r:embed="rId3" cstate="print"/>
          <a:stretch>
            <a:fillRect/>
          </a:stretch>
        </p:blipFill>
        <p:spPr>
          <a:xfrm>
            <a:off x="0" y="5257800"/>
            <a:ext cx="9144000" cy="1600200"/>
          </a:xfrm>
          <a:prstGeom prst="rect">
            <a:avLst/>
          </a:prstGeom>
        </p:spPr>
      </p:pic>
      <p:sp>
        <p:nvSpPr>
          <p:cNvPr id="2" name="Title 1"/>
          <p:cNvSpPr>
            <a:spLocks noGrp="1"/>
          </p:cNvSpPr>
          <p:nvPr>
            <p:ph type="title"/>
          </p:nvPr>
        </p:nvSpPr>
        <p:spPr>
          <a:xfrm>
            <a:off x="0" y="457200"/>
            <a:ext cx="91440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cs typeface="Calibri" pitchFamily="34" charset="0"/>
              </a:rPr>
              <a:t>POLICY DECLARATIONS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cs typeface="Calibri" pitchFamily="34" charset="0"/>
            </a:endParaRPr>
          </a:p>
        </p:txBody>
      </p:sp>
      <p:sp>
        <p:nvSpPr>
          <p:cNvPr id="3" name="Content Placeholder 2"/>
          <p:cNvSpPr>
            <a:spLocks noGrp="1"/>
          </p:cNvSpPr>
          <p:nvPr>
            <p:ph idx="1"/>
          </p:nvPr>
        </p:nvSpPr>
        <p:spPr>
          <a:xfrm>
            <a:off x="304800" y="1219200"/>
            <a:ext cx="8305800" cy="4525963"/>
          </a:xfrm>
        </p:spPr>
        <p:txBody>
          <a:bodyPr>
            <a:normAutofit/>
          </a:bodyPr>
          <a:lstStyle/>
          <a:p>
            <a:pPr algn="just">
              <a:buNone/>
            </a:pPr>
            <a:r>
              <a:rPr lang="en-US" sz="3000" dirty="0" smtClean="0">
                <a:solidFill>
                  <a:schemeClr val="bg1">
                    <a:lumMod val="95000"/>
                    <a:lumOff val="5000"/>
                  </a:schemeClr>
                </a:solidFill>
                <a:latin typeface="Berlin Sans FB" pitchFamily="34" charset="0"/>
                <a:cs typeface="Calibri" pitchFamily="34" charset="0"/>
              </a:rPr>
              <a:t>2 Major Policies:</a:t>
            </a:r>
          </a:p>
          <a:p>
            <a:pPr algn="just">
              <a:buNone/>
            </a:pPr>
            <a:endParaRPr lang="en-US" sz="2000" b="1" dirty="0" smtClean="0">
              <a:solidFill>
                <a:schemeClr val="bg1">
                  <a:lumMod val="95000"/>
                  <a:lumOff val="5000"/>
                </a:schemeClr>
              </a:solidFill>
              <a:latin typeface="Berlin Sans FB" pitchFamily="34" charset="0"/>
              <a:cs typeface="Calibri" pitchFamily="34" charset="0"/>
            </a:endParaRPr>
          </a:p>
          <a:p>
            <a:pPr marL="514350" indent="-514350" algn="just">
              <a:buAutoNum type="alphaLcParenR"/>
            </a:pPr>
            <a:r>
              <a:rPr lang="en-US" sz="3000" dirty="0" smtClean="0">
                <a:solidFill>
                  <a:schemeClr val="bg1">
                    <a:lumMod val="95000"/>
                    <a:lumOff val="5000"/>
                  </a:schemeClr>
                </a:solidFill>
                <a:latin typeface="Berlin Sans FB" pitchFamily="34" charset="0"/>
                <a:cs typeface="Calibri" pitchFamily="34" charset="0"/>
              </a:rPr>
              <a:t>vital role of real estate practitioner in social, political, economic development and progress of the country by promoting the real estate market, stimulating economic activity, and</a:t>
            </a:r>
          </a:p>
          <a:p>
            <a:pPr marL="514350" indent="-514350" algn="just">
              <a:buAutoNum type="alphaLcParenR"/>
            </a:pPr>
            <a:r>
              <a:rPr lang="en-US" sz="3000" dirty="0" smtClean="0">
                <a:solidFill>
                  <a:schemeClr val="bg1">
                    <a:lumMod val="95000"/>
                    <a:lumOff val="5000"/>
                  </a:schemeClr>
                </a:solidFill>
                <a:latin typeface="Berlin Sans FB" pitchFamily="34" charset="0"/>
                <a:cs typeface="Calibri" pitchFamily="34" charset="0"/>
              </a:rPr>
              <a:t>enhancing government income from real property based-property transactions.</a:t>
            </a:r>
          </a:p>
          <a:p>
            <a:pPr marL="514350" indent="-514350" algn="just">
              <a:buAutoNum type="alphaLcParenR"/>
            </a:pPr>
            <a:endParaRPr lang="en-US" sz="3000" dirty="0">
              <a:solidFill>
                <a:schemeClr val="bg1">
                  <a:lumMod val="95000"/>
                  <a:lumOff val="5000"/>
                </a:schemeClr>
              </a:solidFill>
              <a:latin typeface="Calibri" pitchFamily="34" charset="0"/>
              <a:cs typeface="Calibri" pitchFamily="34"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18 crop.jpg"/>
          <p:cNvPicPr>
            <a:picLocks noChangeAspect="1"/>
          </p:cNvPicPr>
          <p:nvPr/>
        </p:nvPicPr>
        <p:blipFill>
          <a:blip r:embed="rId3" cstate="print"/>
          <a:stretch>
            <a:fillRect/>
          </a:stretch>
        </p:blipFill>
        <p:spPr>
          <a:xfrm>
            <a:off x="1905000" y="1295400"/>
            <a:ext cx="5334000" cy="4848225"/>
          </a:xfrm>
          <a:prstGeom prst="rect">
            <a:avLst/>
          </a:prstGeom>
        </p:spPr>
      </p:pic>
      <p:sp>
        <p:nvSpPr>
          <p:cNvPr id="3" name="Content Placeholder 2"/>
          <p:cNvSpPr>
            <a:spLocks noGrp="1"/>
          </p:cNvSpPr>
          <p:nvPr>
            <p:ph idx="1"/>
          </p:nvPr>
        </p:nvSpPr>
        <p:spPr>
          <a:xfrm>
            <a:off x="304800" y="685800"/>
            <a:ext cx="8534400" cy="4525963"/>
          </a:xfrm>
        </p:spPr>
        <p:txBody>
          <a:bodyPr>
            <a:noAutofit/>
          </a:bodyPr>
          <a:lstStyle/>
          <a:p>
            <a:pPr algn="just">
              <a:buNone/>
            </a:pPr>
            <a:r>
              <a:rPr lang="en-US" sz="3000" dirty="0" smtClean="0">
                <a:solidFill>
                  <a:srgbClr val="FF0000"/>
                </a:solidFill>
                <a:latin typeface="Berlin Sans FB" pitchFamily="34" charset="0"/>
              </a:rPr>
              <a:t>h) Safeguard and protect legitimate and licensed RESP and, in coordination with the accredited AIPO of RESP, monitor all forms of advertisements, announcements, signboards, bill boards, pamphlets, brochures and other similar nature concerning real estate and, when necessary, exercise its quasi-judicial and administrative powers to finally and completely eradicate the pernicious practice of unauthorized or unlicensed individuals;</a:t>
            </a:r>
            <a:endParaRPr lang="en-US" sz="30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web tool.jpg"/>
          <p:cNvPicPr>
            <a:picLocks noChangeAspect="1"/>
          </p:cNvPicPr>
          <p:nvPr/>
        </p:nvPicPr>
        <p:blipFill>
          <a:blip r:embed="rId3" cstate="print"/>
          <a:stretch>
            <a:fillRect/>
          </a:stretch>
        </p:blipFill>
        <p:spPr>
          <a:xfrm>
            <a:off x="1752600" y="1524000"/>
            <a:ext cx="5410200" cy="4114800"/>
          </a:xfrm>
          <a:prstGeom prst="rect">
            <a:avLst/>
          </a:prstGeom>
        </p:spPr>
      </p:pic>
      <p:sp>
        <p:nvSpPr>
          <p:cNvPr id="3" name="Content Placeholder 2"/>
          <p:cNvSpPr>
            <a:spLocks noGrp="1"/>
          </p:cNvSpPr>
          <p:nvPr>
            <p:ph idx="1"/>
          </p:nvPr>
        </p:nvSpPr>
        <p:spPr>
          <a:xfrm>
            <a:off x="228600" y="1066800"/>
            <a:ext cx="8686800" cy="5029200"/>
          </a:xfrm>
        </p:spPr>
        <p:txBody>
          <a:bodyPr>
            <a:noAutofit/>
          </a:bodyPr>
          <a:lstStyle/>
          <a:p>
            <a:pPr algn="just">
              <a:buNone/>
            </a:pPr>
            <a:r>
              <a:rPr lang="en-US" sz="3000" dirty="0" err="1" smtClean="0">
                <a:solidFill>
                  <a:srgbClr val="FF0000"/>
                </a:solidFill>
                <a:latin typeface="Berlin Sans FB" pitchFamily="34" charset="0"/>
              </a:rPr>
              <a:t>i</a:t>
            </a:r>
            <a:r>
              <a:rPr lang="en-US" sz="3000" dirty="0" smtClean="0">
                <a:solidFill>
                  <a:srgbClr val="FF0000"/>
                </a:solidFill>
                <a:latin typeface="Berlin Sans FB" pitchFamily="34" charset="0"/>
              </a:rPr>
              <a:t>) Prescribe, in cooperation with the CHED or concerned state university or college, the essential requirements as to the curricula and facilities of schools, colleges or universities seeking permission to open academic courses or already offering such courses in RES, and to see to it that these requirements, including the employment of qualified faculty members, are properly complied with;</a:t>
            </a:r>
            <a:endParaRPr lang="en-US" sz="30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18 crop.jpg"/>
          <p:cNvPicPr>
            <a:picLocks noChangeAspect="1"/>
          </p:cNvPicPr>
          <p:nvPr/>
        </p:nvPicPr>
        <p:blipFill>
          <a:blip r:embed="rId3" cstate="print"/>
          <a:stretch>
            <a:fillRect/>
          </a:stretch>
        </p:blipFill>
        <p:spPr>
          <a:xfrm>
            <a:off x="1905000" y="1295400"/>
            <a:ext cx="5334000" cy="4848225"/>
          </a:xfrm>
          <a:prstGeom prst="rect">
            <a:avLst/>
          </a:prstGeom>
        </p:spPr>
      </p:pic>
      <p:sp>
        <p:nvSpPr>
          <p:cNvPr id="3" name="Content Placeholder 2"/>
          <p:cNvSpPr>
            <a:spLocks noGrp="1"/>
          </p:cNvSpPr>
          <p:nvPr>
            <p:ph idx="1"/>
          </p:nvPr>
        </p:nvSpPr>
        <p:spPr>
          <a:xfrm>
            <a:off x="228600" y="1371600"/>
            <a:ext cx="8686800" cy="4953000"/>
          </a:xfrm>
        </p:spPr>
        <p:txBody>
          <a:bodyPr>
            <a:normAutofit/>
          </a:bodyPr>
          <a:lstStyle/>
          <a:p>
            <a:pPr algn="just">
              <a:buNone/>
            </a:pPr>
            <a:r>
              <a:rPr lang="en-US" sz="3000" dirty="0" smtClean="0">
                <a:solidFill>
                  <a:srgbClr val="FF0000"/>
                </a:solidFill>
                <a:latin typeface="Berlin Sans FB" pitchFamily="34" charset="0"/>
              </a:rPr>
              <a:t>j) Promulgate, administer and enforce rules and regulations necessary in carrying out the provisions of RA No. 9646;</a:t>
            </a:r>
          </a:p>
          <a:p>
            <a:pPr algn="just">
              <a:buNone/>
            </a:pPr>
            <a:r>
              <a:rPr lang="en-US" sz="3000" dirty="0" smtClean="0">
                <a:solidFill>
                  <a:srgbClr val="FF0000"/>
                </a:solidFill>
                <a:latin typeface="Berlin Sans FB" pitchFamily="34" charset="0"/>
              </a:rPr>
              <a:t>k) Supervise and regulate the registration, licensure and practice of RES in the Philippines;</a:t>
            </a:r>
          </a:p>
          <a:p>
            <a:pPr algn="just">
              <a:buNone/>
            </a:pPr>
            <a:r>
              <a:rPr lang="en-US" sz="3000" dirty="0" smtClean="0">
                <a:solidFill>
                  <a:srgbClr val="FF0000"/>
                </a:solidFill>
                <a:latin typeface="Berlin Sans FB" pitchFamily="34" charset="0"/>
              </a:rPr>
              <a:t>l) Assess and fix the rate of reasonable regulatory fees;</a:t>
            </a:r>
          </a:p>
          <a:p>
            <a:pPr algn="just">
              <a:buNone/>
            </a:pPr>
            <a:r>
              <a:rPr lang="en-US" sz="3000" dirty="0" smtClean="0">
                <a:solidFill>
                  <a:srgbClr val="FF0000"/>
                </a:solidFill>
                <a:latin typeface="Berlin Sans FB" pitchFamily="34" charset="0"/>
              </a:rPr>
              <a:t>m) Administer oaths and affirmation</a:t>
            </a:r>
            <a:endParaRPr lang="en-US" sz="30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web tool.jpg"/>
          <p:cNvPicPr>
            <a:picLocks noChangeAspect="1"/>
          </p:cNvPicPr>
          <p:nvPr/>
        </p:nvPicPr>
        <p:blipFill>
          <a:blip r:embed="rId3" cstate="print"/>
          <a:stretch>
            <a:fillRect/>
          </a:stretch>
        </p:blipFill>
        <p:spPr>
          <a:xfrm>
            <a:off x="1752600" y="1524000"/>
            <a:ext cx="5410200" cy="4114800"/>
          </a:xfrm>
          <a:prstGeom prst="rect">
            <a:avLst/>
          </a:prstGeom>
        </p:spPr>
      </p:pic>
      <p:sp>
        <p:nvSpPr>
          <p:cNvPr id="3" name="Content Placeholder 2"/>
          <p:cNvSpPr>
            <a:spLocks noGrp="1"/>
          </p:cNvSpPr>
          <p:nvPr>
            <p:ph idx="1"/>
          </p:nvPr>
        </p:nvSpPr>
        <p:spPr>
          <a:xfrm>
            <a:off x="228600" y="990600"/>
            <a:ext cx="8686800" cy="4525963"/>
          </a:xfrm>
        </p:spPr>
        <p:txBody>
          <a:bodyPr>
            <a:noAutofit/>
          </a:bodyPr>
          <a:lstStyle/>
          <a:p>
            <a:pPr algn="just">
              <a:buNone/>
            </a:pPr>
            <a:r>
              <a:rPr lang="en-US" sz="3000" dirty="0" smtClean="0">
                <a:solidFill>
                  <a:srgbClr val="FF0000"/>
                </a:solidFill>
                <a:latin typeface="Berlin Sans FB" pitchFamily="34" charset="0"/>
              </a:rPr>
              <a:t>n) Adopt the official seal of the Board with the interpretation of its symbols attached to this Resolution and made integral part thereof as Annex “A”;</a:t>
            </a:r>
          </a:p>
          <a:p>
            <a:pPr algn="just">
              <a:buNone/>
            </a:pPr>
            <a:r>
              <a:rPr lang="en-US" sz="3000" dirty="0" smtClean="0">
                <a:solidFill>
                  <a:srgbClr val="FF0000"/>
                </a:solidFill>
                <a:latin typeface="Berlin Sans FB" pitchFamily="34" charset="0"/>
              </a:rPr>
              <a:t>o) Evaluate periodically the status of RES education and profession, and recommend and/or adopt measures to upgrade and maintain its high standard;</a:t>
            </a:r>
          </a:p>
          <a:p>
            <a:pPr algn="just">
              <a:buNone/>
            </a:pPr>
            <a:r>
              <a:rPr lang="en-US" sz="3000" dirty="0" smtClean="0">
                <a:solidFill>
                  <a:srgbClr val="FF0000"/>
                </a:solidFill>
                <a:latin typeface="Berlin Sans FB" pitchFamily="34" charset="0"/>
              </a:rPr>
              <a:t>p) Prescribe guidelines and criteria for the Continuing Professional Education (CPE) program for RESP in consultation with the accredited and AIPO of RESP</a:t>
            </a:r>
            <a:endParaRPr lang="en-US" sz="30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18 crop.jpg"/>
          <p:cNvPicPr>
            <a:picLocks noChangeAspect="1"/>
          </p:cNvPicPr>
          <p:nvPr/>
        </p:nvPicPr>
        <p:blipFill>
          <a:blip r:embed="rId3" cstate="print"/>
          <a:stretch>
            <a:fillRect/>
          </a:stretch>
        </p:blipFill>
        <p:spPr>
          <a:xfrm>
            <a:off x="1905000" y="1295400"/>
            <a:ext cx="5334000" cy="4848225"/>
          </a:xfrm>
          <a:prstGeom prst="rect">
            <a:avLst/>
          </a:prstGeom>
        </p:spPr>
      </p:pic>
      <p:sp>
        <p:nvSpPr>
          <p:cNvPr id="3" name="Content Placeholder 2"/>
          <p:cNvSpPr>
            <a:spLocks noGrp="1"/>
          </p:cNvSpPr>
          <p:nvPr>
            <p:ph idx="1"/>
          </p:nvPr>
        </p:nvSpPr>
        <p:spPr>
          <a:xfrm>
            <a:off x="228600" y="762000"/>
            <a:ext cx="8686800" cy="4525963"/>
          </a:xfrm>
        </p:spPr>
        <p:txBody>
          <a:bodyPr>
            <a:noAutofit/>
          </a:bodyPr>
          <a:lstStyle/>
          <a:p>
            <a:pPr algn="just">
              <a:buNone/>
            </a:pPr>
            <a:r>
              <a:rPr lang="en-US" sz="3000" dirty="0" smtClean="0">
                <a:solidFill>
                  <a:srgbClr val="FF0000"/>
                </a:solidFill>
                <a:latin typeface="Berlin Sans FB" pitchFamily="34" charset="0"/>
              </a:rPr>
              <a:t>q) Screen, issue and monitor permits to organizations of real estate professionals in the conduct of seminars and accredit such seminars pursuant to the CPE program, as well as the instructors or lecturers therein, for the purpose of upgrading the quality and knowledge of the profession;</a:t>
            </a:r>
          </a:p>
          <a:p>
            <a:pPr algn="just">
              <a:buNone/>
            </a:pPr>
            <a:r>
              <a:rPr lang="en-US" sz="3000" dirty="0" smtClean="0">
                <a:solidFill>
                  <a:srgbClr val="FF0000"/>
                </a:solidFill>
                <a:latin typeface="Berlin Sans FB" pitchFamily="34" charset="0"/>
              </a:rPr>
              <a:t>r) Monitor and supervise the activities of the AIPO and other associations of RESP; and</a:t>
            </a:r>
          </a:p>
          <a:p>
            <a:pPr algn="just">
              <a:buNone/>
            </a:pPr>
            <a:r>
              <a:rPr lang="en-US" sz="3000" dirty="0" smtClean="0">
                <a:solidFill>
                  <a:srgbClr val="FF0000"/>
                </a:solidFill>
                <a:latin typeface="Berlin Sans FB" pitchFamily="34" charset="0"/>
              </a:rPr>
              <a:t>s) Discharge such other powers, duties and functions as the Commission may deem necessary to carry out the provisions of R.A. No. 9646.</a:t>
            </a:r>
            <a:endParaRPr lang="en-US" sz="30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web tool.jpg"/>
          <p:cNvPicPr>
            <a:picLocks noChangeAspect="1"/>
          </p:cNvPicPr>
          <p:nvPr/>
        </p:nvPicPr>
        <p:blipFill>
          <a:blip r:embed="rId3" cstate="print"/>
          <a:stretch>
            <a:fillRect/>
          </a:stretch>
        </p:blipFill>
        <p:spPr>
          <a:xfrm>
            <a:off x="1752600" y="1524000"/>
            <a:ext cx="5410200" cy="4114800"/>
          </a:xfrm>
          <a:prstGeom prst="rect">
            <a:avLst/>
          </a:prstGeom>
        </p:spPr>
      </p:pic>
      <p:sp>
        <p:nvSpPr>
          <p:cNvPr id="2" name="Title 1"/>
          <p:cNvSpPr>
            <a:spLocks noGrp="1"/>
          </p:cNvSpPr>
          <p:nvPr>
            <p:ph type="title"/>
          </p:nvPr>
        </p:nvSpPr>
        <p:spPr>
          <a:xfrm>
            <a:off x="228600" y="0"/>
            <a:ext cx="8686800" cy="762000"/>
          </a:xfrm>
        </p:spPr>
        <p:txBody>
          <a:bodyPr>
            <a:normAutofit/>
          </a:bodyPr>
          <a:lstStyle/>
          <a:p>
            <a:pPr algn="ctr"/>
            <a:r>
              <a:rPr lang="en-US" sz="4000" b="1"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QUALIFICATIONS</a:t>
            </a:r>
            <a:endParaRPr lang="en-US" sz="4000" b="1" dirty="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609600"/>
            <a:ext cx="8686800" cy="4784725"/>
          </a:xfrm>
        </p:spPr>
        <p:txBody>
          <a:bodyPr>
            <a:noAutofit/>
          </a:bodyPr>
          <a:lstStyle/>
          <a:p>
            <a:pPr algn="just"/>
            <a:r>
              <a:rPr lang="en-US" sz="2600" dirty="0" smtClean="0">
                <a:solidFill>
                  <a:srgbClr val="FF0000"/>
                </a:solidFill>
                <a:latin typeface="Berlin Sans FB" pitchFamily="34" charset="0"/>
              </a:rPr>
              <a:t>Citizen and resident of the Philippines</a:t>
            </a:r>
          </a:p>
          <a:p>
            <a:pPr algn="just"/>
            <a:r>
              <a:rPr lang="en-US" sz="2600" dirty="0" smtClean="0">
                <a:solidFill>
                  <a:srgbClr val="FF0000"/>
                </a:solidFill>
                <a:latin typeface="Berlin Sans FB" pitchFamily="34" charset="0"/>
              </a:rPr>
              <a:t>Holder of a bachelor’s degree related to RE;</a:t>
            </a:r>
          </a:p>
          <a:p>
            <a:pPr algn="just"/>
            <a:r>
              <a:rPr lang="en-US" sz="2600" dirty="0" smtClean="0">
                <a:solidFill>
                  <a:srgbClr val="FF0000"/>
                </a:solidFill>
                <a:latin typeface="Berlin Sans FB" pitchFamily="34" charset="0"/>
              </a:rPr>
              <a:t>Active licensed practitioner of RES for at least 10 years prior to his/her appointment;</a:t>
            </a:r>
          </a:p>
          <a:p>
            <a:pPr algn="just"/>
            <a:r>
              <a:rPr lang="en-US" sz="2600" dirty="0" smtClean="0">
                <a:solidFill>
                  <a:srgbClr val="FF0000"/>
                </a:solidFill>
                <a:latin typeface="Berlin Sans FB" pitchFamily="34" charset="0"/>
              </a:rPr>
              <a:t>Bona fide member in good standing of AIPO for RESP but not an officer or trustee at the time of his/her appointment;</a:t>
            </a:r>
          </a:p>
          <a:p>
            <a:pPr algn="just"/>
            <a:r>
              <a:rPr lang="en-US" sz="2600" dirty="0" smtClean="0">
                <a:solidFill>
                  <a:srgbClr val="FF0000"/>
                </a:solidFill>
                <a:latin typeface="Berlin Sans FB" pitchFamily="34" charset="0"/>
              </a:rPr>
              <a:t>Neither be a member of the faculty of an institute, school, college or university nor have any pecuniary interest, direct or indirect, in any institution or association where review classes or lectures in preparation for the licensure examination are being offered and conducted; and</a:t>
            </a:r>
          </a:p>
          <a:p>
            <a:pPr algn="just"/>
            <a:r>
              <a:rPr lang="en-US" sz="2600" dirty="0" smtClean="0">
                <a:solidFill>
                  <a:srgbClr val="FF0000"/>
                </a:solidFill>
                <a:latin typeface="Berlin Sans FB" pitchFamily="34" charset="0"/>
              </a:rPr>
              <a:t>Of good moral character, and must not have been convicted by final judgment by a competent court of a criminal offense involving moral turpitude.</a:t>
            </a:r>
            <a:endParaRPr lang="en-US" sz="26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18 crop.jpg"/>
          <p:cNvPicPr>
            <a:picLocks noChangeAspect="1"/>
          </p:cNvPicPr>
          <p:nvPr/>
        </p:nvPicPr>
        <p:blipFill>
          <a:blip r:embed="rId3" cstate="print"/>
          <a:stretch>
            <a:fillRect/>
          </a:stretch>
        </p:blipFill>
        <p:spPr>
          <a:xfrm>
            <a:off x="1905000" y="1295400"/>
            <a:ext cx="5334000" cy="4848225"/>
          </a:xfrm>
          <a:prstGeom prst="rect">
            <a:avLst/>
          </a:prstGeom>
        </p:spPr>
      </p:pic>
      <p:sp>
        <p:nvSpPr>
          <p:cNvPr id="2" name="Title 1"/>
          <p:cNvSpPr>
            <a:spLocks noGrp="1"/>
          </p:cNvSpPr>
          <p:nvPr>
            <p:ph type="title"/>
          </p:nvPr>
        </p:nvSpPr>
        <p:spPr>
          <a:xfrm>
            <a:off x="0" y="228600"/>
            <a:ext cx="9144000" cy="838200"/>
          </a:xfrm>
        </p:spPr>
        <p:txBody>
          <a:bodyPr>
            <a:normAutofit/>
          </a:bodyPr>
          <a:lstStyle/>
          <a:p>
            <a:pPr algn="ctr"/>
            <a:r>
              <a:rPr lang="en-US" sz="4000" b="1"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Term of office</a:t>
            </a:r>
            <a:endParaRPr lang="en-US" sz="4000" b="1" dirty="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990600"/>
            <a:ext cx="8686800" cy="4327525"/>
          </a:xfrm>
        </p:spPr>
        <p:txBody>
          <a:bodyPr>
            <a:noAutofit/>
          </a:bodyPr>
          <a:lstStyle/>
          <a:p>
            <a:pPr algn="just"/>
            <a:r>
              <a:rPr lang="en-US" sz="3000" dirty="0" smtClean="0">
                <a:solidFill>
                  <a:srgbClr val="FF0000"/>
                </a:solidFill>
                <a:latin typeface="Berlin Sans FB" pitchFamily="34" charset="0"/>
              </a:rPr>
              <a:t>3 years for chairperson and members of the Board from date of their appointment until their successors shall have been appointed;</a:t>
            </a:r>
          </a:p>
          <a:p>
            <a:pPr algn="just"/>
            <a:r>
              <a:rPr lang="en-US" sz="3000" dirty="0" smtClean="0">
                <a:solidFill>
                  <a:srgbClr val="FF0000"/>
                </a:solidFill>
                <a:latin typeface="Berlin Sans FB" pitchFamily="34" charset="0"/>
              </a:rPr>
              <a:t>Provided, first appointed members – 1 member as chairperson, to serve for 3 years; 2 members, to serve 2 years; and 2 members, to serve for 1 year.</a:t>
            </a:r>
          </a:p>
          <a:p>
            <a:pPr algn="just"/>
            <a:r>
              <a:rPr lang="en-US" sz="3000" dirty="0" smtClean="0">
                <a:solidFill>
                  <a:srgbClr val="FF0000"/>
                </a:solidFill>
                <a:latin typeface="Berlin Sans FB" pitchFamily="34" charset="0"/>
              </a:rPr>
              <a:t>May be reappointed for a second term but in no case  shall he/she serve more than 6 years. Any vacancy in the Board shall be filled for the unexpired portion of the term of the member who vacated the position.</a:t>
            </a:r>
            <a:endParaRPr lang="en-US" sz="3000" dirty="0">
              <a:solidFill>
                <a:srgbClr val="FF0000"/>
              </a:solidFill>
              <a:latin typeface="Berlin Sans FB" pitchFamily="34" charset="0"/>
            </a:endParaRPr>
          </a:p>
        </p:txBody>
      </p:sp>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web tool.jpg"/>
          <p:cNvPicPr>
            <a:picLocks noChangeAspect="1"/>
          </p:cNvPicPr>
          <p:nvPr/>
        </p:nvPicPr>
        <p:blipFill>
          <a:blip r:embed="rId3" cstate="print"/>
          <a:stretch>
            <a:fillRect/>
          </a:stretch>
        </p:blipFill>
        <p:spPr>
          <a:xfrm>
            <a:off x="1752600" y="1524000"/>
            <a:ext cx="5410200" cy="4114800"/>
          </a:xfrm>
          <a:prstGeom prst="rect">
            <a:avLst/>
          </a:prstGeom>
        </p:spPr>
      </p:pic>
      <p:sp>
        <p:nvSpPr>
          <p:cNvPr id="2" name="Title 1"/>
          <p:cNvSpPr>
            <a:spLocks noGrp="1"/>
          </p:cNvSpPr>
          <p:nvPr>
            <p:ph type="title"/>
          </p:nvPr>
        </p:nvSpPr>
        <p:spPr>
          <a:xfrm>
            <a:off x="0" y="457200"/>
            <a:ext cx="9144000" cy="838200"/>
          </a:xfrm>
        </p:spPr>
        <p:txBody>
          <a:bodyPr>
            <a:normAutofit/>
          </a:bodyPr>
          <a:lstStyle/>
          <a:p>
            <a:pPr algn="ctr"/>
            <a:r>
              <a:rPr lang="en-US" sz="4000" b="1"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Suspension or removal </a:t>
            </a:r>
            <a:endParaRPr lang="en-US" sz="4000" b="1" dirty="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0" y="1295400"/>
            <a:ext cx="9144000" cy="4800600"/>
          </a:xfrm>
        </p:spPr>
        <p:txBody>
          <a:bodyPr>
            <a:noAutofit/>
          </a:bodyPr>
          <a:lstStyle/>
          <a:p>
            <a:pPr>
              <a:buNone/>
            </a:pPr>
            <a:r>
              <a:rPr lang="en-US" sz="2500" dirty="0" smtClean="0">
                <a:solidFill>
                  <a:srgbClr val="FF0000"/>
                </a:solidFill>
              </a:rPr>
              <a:t>	</a:t>
            </a:r>
            <a:r>
              <a:rPr lang="en-US" sz="2500" dirty="0" smtClean="0">
                <a:solidFill>
                  <a:srgbClr val="FF0000"/>
                </a:solidFill>
                <a:latin typeface="Berlin Sans FB" pitchFamily="34" charset="0"/>
              </a:rPr>
              <a:t>Upon recommendation of the Commission and after  due notice and hearing, the President may suspend or remove the chairperson or any member of the board, on the following grounds:</a:t>
            </a:r>
          </a:p>
          <a:p>
            <a:pPr>
              <a:buNone/>
            </a:pPr>
            <a:endParaRPr lang="en-US" sz="1000" dirty="0" smtClean="0">
              <a:solidFill>
                <a:srgbClr val="FF0000"/>
              </a:solidFill>
              <a:latin typeface="Berlin Sans FB" pitchFamily="34" charset="0"/>
            </a:endParaRPr>
          </a:p>
          <a:p>
            <a:pPr>
              <a:buNone/>
            </a:pPr>
            <a:r>
              <a:rPr lang="en-US" sz="2500" dirty="0" smtClean="0">
                <a:solidFill>
                  <a:srgbClr val="FF0000"/>
                </a:solidFill>
                <a:latin typeface="Berlin Sans FB" pitchFamily="34" charset="0"/>
              </a:rPr>
              <a:t>	1. Neglect of duty;		6. Immoral or dishonorable conduct</a:t>
            </a:r>
          </a:p>
          <a:p>
            <a:pPr>
              <a:buNone/>
            </a:pPr>
            <a:r>
              <a:rPr lang="en-US" sz="2500" dirty="0" smtClean="0">
                <a:solidFill>
                  <a:srgbClr val="FF0000"/>
                </a:solidFill>
                <a:latin typeface="Berlin Sans FB" pitchFamily="34" charset="0"/>
              </a:rPr>
              <a:t>	2. Abuse of power		7.  Commission or toleration of</a:t>
            </a:r>
          </a:p>
          <a:p>
            <a:pPr>
              <a:buNone/>
            </a:pPr>
            <a:r>
              <a:rPr lang="en-US" sz="2500" dirty="0" smtClean="0">
                <a:solidFill>
                  <a:srgbClr val="FF0000"/>
                </a:solidFill>
                <a:latin typeface="Berlin Sans FB" pitchFamily="34" charset="0"/>
              </a:rPr>
              <a:t>	3. Oppression;			irregularities in the conduct of</a:t>
            </a:r>
          </a:p>
          <a:p>
            <a:pPr>
              <a:buNone/>
            </a:pPr>
            <a:r>
              <a:rPr lang="en-US" sz="2500" dirty="0" smtClean="0">
                <a:solidFill>
                  <a:srgbClr val="FF0000"/>
                </a:solidFill>
                <a:latin typeface="Berlin Sans FB" pitchFamily="34" charset="0"/>
              </a:rPr>
              <a:t>     4. Incompetence;			examination or tampering of</a:t>
            </a:r>
          </a:p>
          <a:p>
            <a:pPr>
              <a:buNone/>
            </a:pPr>
            <a:r>
              <a:rPr lang="en-US" sz="2500" dirty="0" smtClean="0">
                <a:solidFill>
                  <a:srgbClr val="FF0000"/>
                </a:solidFill>
                <a:latin typeface="Berlin Sans FB" pitchFamily="34" charset="0"/>
              </a:rPr>
              <a:t>	5. Unprofessional/			grades</a:t>
            </a:r>
          </a:p>
          <a:p>
            <a:pPr>
              <a:buNone/>
            </a:pPr>
            <a:r>
              <a:rPr lang="en-US" sz="2500" dirty="0" smtClean="0">
                <a:solidFill>
                  <a:srgbClr val="FF0000"/>
                </a:solidFill>
                <a:latin typeface="Berlin Sans FB" pitchFamily="34" charset="0"/>
              </a:rPr>
              <a:t>	    unethical conduct	8. For any final judgment or conviction					of any criminal offense</a:t>
            </a:r>
          </a:p>
          <a:p>
            <a:pPr>
              <a:buNone/>
            </a:pPr>
            <a:r>
              <a:rPr lang="en-US" sz="2500" dirty="0" smtClean="0">
                <a:solidFill>
                  <a:srgbClr val="FF0000"/>
                </a:solidFill>
                <a:latin typeface="Berlin Sans FB" pitchFamily="34" charset="0"/>
              </a:rPr>
              <a:t>						involving moral turpitud</a:t>
            </a:r>
            <a:r>
              <a:rPr lang="en-US" sz="2500" b="1" dirty="0" smtClean="0">
                <a:solidFill>
                  <a:srgbClr val="FF0000"/>
                </a:solidFill>
              </a:rPr>
              <a:t>e.</a:t>
            </a:r>
            <a:endParaRPr lang="en-US" sz="2500" b="1" dirty="0">
              <a:solidFill>
                <a:srgbClr val="FF0000"/>
              </a:solidFill>
            </a:endParaRPr>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4525963"/>
          </a:xfrm>
        </p:spPr>
        <p:txBody>
          <a:bodyPr>
            <a:noAutofit/>
          </a:bodyPr>
          <a:lstStyle/>
          <a:p>
            <a:pPr algn="ctr">
              <a:buNone/>
            </a:pPr>
            <a:r>
              <a:rPr lang="en-US" sz="8000" dirty="0" smtClean="0">
                <a:solidFill>
                  <a:schemeClr val="bg1"/>
                </a:solidFill>
                <a:effectLst>
                  <a:outerShdw blurRad="38100" dist="38100" dir="2700000" algn="tl">
                    <a:srgbClr val="000000">
                      <a:alpha val="43137"/>
                    </a:srgbClr>
                  </a:outerShdw>
                </a:effectLst>
                <a:latin typeface="Algerian" pitchFamily="82" charset="0"/>
              </a:rPr>
              <a:t>LICENSURE EXAMINATION </a:t>
            </a:r>
          </a:p>
          <a:p>
            <a:pPr algn="ctr">
              <a:buNone/>
            </a:pPr>
            <a:r>
              <a:rPr lang="en-US" sz="8000" dirty="0" smtClean="0">
                <a:solidFill>
                  <a:schemeClr val="bg1"/>
                </a:solidFill>
                <a:effectLst>
                  <a:outerShdw blurRad="38100" dist="38100" dir="2700000" algn="tl">
                    <a:srgbClr val="000000">
                      <a:alpha val="43137"/>
                    </a:srgbClr>
                  </a:outerShdw>
                </a:effectLst>
                <a:latin typeface="Algerian" pitchFamily="82" charset="0"/>
              </a:rPr>
              <a:t>AND </a:t>
            </a:r>
          </a:p>
          <a:p>
            <a:pPr algn="ctr">
              <a:buNone/>
            </a:pPr>
            <a:r>
              <a:rPr lang="en-US" sz="8000" dirty="0" smtClean="0">
                <a:solidFill>
                  <a:schemeClr val="bg1"/>
                </a:solidFill>
                <a:effectLst>
                  <a:outerShdw blurRad="38100" dist="38100" dir="2700000" algn="tl">
                    <a:srgbClr val="000000">
                      <a:alpha val="43137"/>
                    </a:srgbClr>
                  </a:outerShdw>
                </a:effectLst>
                <a:latin typeface="Algerian" pitchFamily="82" charset="0"/>
              </a:rPr>
              <a:t>REGISTRATION</a:t>
            </a:r>
            <a:endParaRPr lang="en-US" sz="8000" dirty="0">
              <a:solidFill>
                <a:schemeClr val="bg1"/>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0 crop1.jpg"/>
          <p:cNvPicPr>
            <a:picLocks noChangeAspect="1"/>
          </p:cNvPicPr>
          <p:nvPr/>
        </p:nvPicPr>
        <p:blipFill>
          <a:blip r:embed="rId3" cstate="print"/>
          <a:stretch>
            <a:fillRect/>
          </a:stretch>
        </p:blipFill>
        <p:spPr>
          <a:xfrm>
            <a:off x="0" y="1219200"/>
            <a:ext cx="2743200" cy="5638801"/>
          </a:xfrm>
          <a:prstGeom prst="rect">
            <a:avLst/>
          </a:prstGeom>
        </p:spPr>
      </p:pic>
      <p:sp>
        <p:nvSpPr>
          <p:cNvPr id="2" name="Title 1"/>
          <p:cNvSpPr>
            <a:spLocks noGrp="1"/>
          </p:cNvSpPr>
          <p:nvPr>
            <p:ph type="title"/>
          </p:nvPr>
        </p:nvSpPr>
        <p:spPr>
          <a:xfrm>
            <a:off x="1066800" y="457200"/>
            <a:ext cx="8077200" cy="838200"/>
          </a:xfrm>
        </p:spPr>
        <p:txBody>
          <a:bodyPr>
            <a:no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LICENSURE EXAMINATION</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743200" y="1554162"/>
            <a:ext cx="6248400" cy="4525963"/>
          </a:xfrm>
        </p:spPr>
        <p:txBody>
          <a:bodyPr>
            <a:normAutofit lnSpcReduction="10000"/>
          </a:bodyPr>
          <a:lstStyle/>
          <a:p>
            <a:r>
              <a:rPr lang="en-US" sz="3000" dirty="0" smtClean="0">
                <a:solidFill>
                  <a:schemeClr val="bg1"/>
                </a:solidFill>
                <a:latin typeface="Berlin Sans FB" pitchFamily="34" charset="0"/>
              </a:rPr>
              <a:t>Every applicant seeking to be registered and licensed as a RESP, except RE Salesperson, shall undergo an examination to be given by the Board – in such places and dates as the PRC may designate in the Master Schedules of Board of Licensure Examinations for Professionals for the year issued by PRC.</a:t>
            </a:r>
            <a:endParaRPr lang="en-US" sz="3000" dirty="0">
              <a:solidFill>
                <a:schemeClr val="bg1"/>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12 crop1.JPG"/>
          <p:cNvPicPr>
            <a:picLocks noChangeAspect="1"/>
          </p:cNvPicPr>
          <p:nvPr/>
        </p:nvPicPr>
        <p:blipFill>
          <a:blip r:embed="rId3" cstate="print"/>
          <a:stretch>
            <a:fillRect/>
          </a:stretch>
        </p:blipFill>
        <p:spPr>
          <a:xfrm>
            <a:off x="0" y="5257800"/>
            <a:ext cx="9144000" cy="1600200"/>
          </a:xfrm>
          <a:prstGeom prst="rect">
            <a:avLst/>
          </a:prstGeom>
        </p:spPr>
      </p:pic>
      <p:sp>
        <p:nvSpPr>
          <p:cNvPr id="2" name="Title 1"/>
          <p:cNvSpPr>
            <a:spLocks noGrp="1"/>
          </p:cNvSpPr>
          <p:nvPr>
            <p:ph type="title"/>
          </p:nvPr>
        </p:nvSpPr>
        <p:spPr>
          <a:xfrm>
            <a:off x="0" y="457200"/>
            <a:ext cx="9144000" cy="838200"/>
          </a:xfrm>
        </p:spPr>
        <p:txBody>
          <a:bodyPr>
            <a:normAutofit/>
          </a:bodyPr>
          <a:lstStyle/>
          <a:p>
            <a:pPr algn="ctr"/>
            <a:r>
              <a:rPr lang="en-US" sz="4000" b="1" dirty="0" smtClean="0">
                <a:solidFill>
                  <a:srgbClr val="FF0000"/>
                </a:solidFill>
                <a:latin typeface="Castellar" pitchFamily="18" charset="0"/>
              </a:rPr>
              <a:t>State’s role</a:t>
            </a:r>
            <a:endParaRPr lang="en-US" sz="4000" b="1" dirty="0">
              <a:solidFill>
                <a:srgbClr val="FF0000"/>
              </a:solidFill>
              <a:latin typeface="Castellar" pitchFamily="18" charset="0"/>
            </a:endParaRPr>
          </a:p>
        </p:txBody>
      </p:sp>
      <p:sp>
        <p:nvSpPr>
          <p:cNvPr id="3" name="Content Placeholder 2"/>
          <p:cNvSpPr>
            <a:spLocks noGrp="1"/>
          </p:cNvSpPr>
          <p:nvPr>
            <p:ph idx="1"/>
          </p:nvPr>
        </p:nvSpPr>
        <p:spPr>
          <a:xfrm>
            <a:off x="304800" y="1219200"/>
            <a:ext cx="8305800" cy="4525963"/>
          </a:xfrm>
        </p:spPr>
        <p:txBody>
          <a:bodyPr>
            <a:normAutofit/>
          </a:bodyPr>
          <a:lstStyle/>
          <a:p>
            <a:pPr algn="just"/>
            <a:r>
              <a:rPr lang="en-US" sz="3000" dirty="0" smtClean="0">
                <a:solidFill>
                  <a:schemeClr val="bg1"/>
                </a:solidFill>
                <a:latin typeface="Berlin Sans FB" pitchFamily="34" charset="0"/>
                <a:cs typeface="Calibri" pitchFamily="34" charset="0"/>
              </a:rPr>
              <a:t>Develop and nurture through proper and effective regulation and supervision a corps of technically competent, responsible and respected professional real estate practitioners whose standards of practice and service shall be</a:t>
            </a:r>
          </a:p>
          <a:p>
            <a:pPr algn="just">
              <a:buNone/>
            </a:pPr>
            <a:r>
              <a:rPr lang="en-US" sz="3000" dirty="0" smtClean="0">
                <a:latin typeface="Berlin Sans FB" pitchFamily="34" charset="0"/>
                <a:cs typeface="Calibri" pitchFamily="34" charset="0"/>
              </a:rPr>
              <a:t>	</a:t>
            </a:r>
            <a:r>
              <a:rPr lang="en-US" sz="3000" dirty="0" smtClean="0">
                <a:solidFill>
                  <a:schemeClr val="bg1"/>
                </a:solidFill>
                <a:latin typeface="Berlin Sans FB" pitchFamily="34" charset="0"/>
                <a:cs typeface="Calibri" pitchFamily="34" charset="0"/>
              </a:rPr>
              <a:t>(a) globally competitive, and</a:t>
            </a:r>
          </a:p>
          <a:p>
            <a:pPr algn="just">
              <a:buNone/>
            </a:pPr>
            <a:r>
              <a:rPr lang="en-US" sz="3000" dirty="0" smtClean="0">
                <a:solidFill>
                  <a:schemeClr val="bg1"/>
                </a:solidFill>
                <a:latin typeface="Berlin Sans FB" pitchFamily="34" charset="0"/>
                <a:cs typeface="Calibri" pitchFamily="34" charset="0"/>
              </a:rPr>
              <a:t>	(b) will promote the growth of the real estate industry. </a:t>
            </a:r>
          </a:p>
          <a:p>
            <a:pPr algn="just">
              <a:buNone/>
            </a:pPr>
            <a:endParaRPr lang="en-US" dirty="0">
              <a:latin typeface="Calibri" pitchFamily="34" charset="0"/>
              <a:cs typeface="Calibri" pitchFamily="34"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0 crop2.jpg"/>
          <p:cNvPicPr>
            <a:picLocks noChangeAspect="1"/>
          </p:cNvPicPr>
          <p:nvPr/>
        </p:nvPicPr>
        <p:blipFill>
          <a:blip r:embed="rId3" cstate="print"/>
          <a:stretch>
            <a:fillRect/>
          </a:stretch>
        </p:blipFill>
        <p:spPr>
          <a:xfrm>
            <a:off x="3048000" y="1219200"/>
            <a:ext cx="3200400" cy="56388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Scope of examination</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04800" y="1554163"/>
            <a:ext cx="8686800" cy="2027238"/>
          </a:xfrm>
        </p:spPr>
        <p:txBody>
          <a:bodyPr>
            <a:normAutofit fontScale="85000" lnSpcReduction="20000"/>
          </a:bodyPr>
          <a:lstStyle/>
          <a:p>
            <a:r>
              <a:rPr lang="en-US" sz="3000" dirty="0" smtClean="0">
                <a:solidFill>
                  <a:schemeClr val="bg1"/>
                </a:solidFill>
                <a:latin typeface="Berlin Sans FB" pitchFamily="34" charset="0"/>
              </a:rPr>
              <a:t>For real estate consultants</a:t>
            </a:r>
          </a:p>
          <a:p>
            <a:pPr>
              <a:buNone/>
            </a:pPr>
            <a:endParaRPr lang="en-US" sz="3000" dirty="0" smtClean="0">
              <a:solidFill>
                <a:schemeClr val="bg1"/>
              </a:solidFill>
              <a:latin typeface="Berlin Sans FB" pitchFamily="34" charset="0"/>
            </a:endParaRPr>
          </a:p>
          <a:p>
            <a:r>
              <a:rPr lang="en-US" sz="3000" dirty="0" smtClean="0">
                <a:solidFill>
                  <a:schemeClr val="bg1"/>
                </a:solidFill>
                <a:latin typeface="Berlin Sans FB" pitchFamily="34" charset="0"/>
              </a:rPr>
              <a:t>For real estate appraisers</a:t>
            </a:r>
          </a:p>
          <a:p>
            <a:pPr>
              <a:buNone/>
            </a:pPr>
            <a:endParaRPr lang="en-US" sz="3000" dirty="0" smtClean="0">
              <a:solidFill>
                <a:schemeClr val="bg1"/>
              </a:solidFill>
              <a:latin typeface="Berlin Sans FB" pitchFamily="34" charset="0"/>
            </a:endParaRPr>
          </a:p>
          <a:p>
            <a:r>
              <a:rPr lang="en-US" sz="3000" dirty="0" smtClean="0">
                <a:solidFill>
                  <a:schemeClr val="bg1"/>
                </a:solidFill>
                <a:latin typeface="Berlin Sans FB" pitchFamily="34" charset="0"/>
              </a:rPr>
              <a:t>For real estate brokers</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QUALIFICATIONS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457200" y="1143000"/>
            <a:ext cx="6019800" cy="5410200"/>
          </a:xfrm>
        </p:spPr>
        <p:txBody>
          <a:bodyPr>
            <a:normAutofit fontScale="85000" lnSpcReduction="20000"/>
          </a:bodyPr>
          <a:lstStyle/>
          <a:p>
            <a:pPr marL="514350" indent="-514350" algn="just">
              <a:buAutoNum type="alphaLcParenR"/>
            </a:pPr>
            <a:r>
              <a:rPr lang="en-US" sz="3500" dirty="0" smtClean="0">
                <a:solidFill>
                  <a:schemeClr val="bg1"/>
                </a:solidFill>
                <a:latin typeface="Berlin Sans FB" pitchFamily="34" charset="0"/>
              </a:rPr>
              <a:t>A citizen of the Philippines</a:t>
            </a:r>
          </a:p>
          <a:p>
            <a:pPr marL="514350" indent="-514350" algn="just">
              <a:buAutoNum type="alphaLcParenR"/>
            </a:pPr>
            <a:r>
              <a:rPr lang="en-US" sz="3500" dirty="0" smtClean="0">
                <a:solidFill>
                  <a:schemeClr val="bg1"/>
                </a:solidFill>
                <a:latin typeface="Berlin Sans FB" pitchFamily="34" charset="0"/>
              </a:rPr>
              <a:t>A holder of a relevant bachelor’s degree from a state university or college, etc. duly recognized by the CHED; Provided, That he/she has completed at least 120 credit units of real estate subjects and training from accredited service providers, as may be determined by the Board;</a:t>
            </a:r>
          </a:p>
          <a:p>
            <a:pPr marL="514350" indent="-514350" algn="just">
              <a:buAutoNum type="alphaLcParenR"/>
            </a:pPr>
            <a:r>
              <a:rPr lang="en-US" sz="3500" dirty="0" smtClean="0">
                <a:solidFill>
                  <a:schemeClr val="bg1"/>
                </a:solidFill>
                <a:latin typeface="Berlin Sans FB" pitchFamily="34" charset="0"/>
              </a:rPr>
              <a:t>Of good moral character and must not have been convicted of any crime involving moral turpitude;</a:t>
            </a:r>
          </a:p>
          <a:p>
            <a:pPr marL="514350" indent="-514350">
              <a:buAutoNum type="alphaLcParenR"/>
            </a:pPr>
            <a:endParaRPr lang="en-US" dirty="0"/>
          </a:p>
        </p:txBody>
      </p:sp>
      <p:pic>
        <p:nvPicPr>
          <p:cNvPr id="5" name="Picture 4" descr="20 crop3.jpg"/>
          <p:cNvPicPr>
            <a:picLocks noChangeAspect="1"/>
          </p:cNvPicPr>
          <p:nvPr/>
        </p:nvPicPr>
        <p:blipFill>
          <a:blip r:embed="rId3" cstate="print"/>
          <a:stretch>
            <a:fillRect/>
          </a:stretch>
        </p:blipFill>
        <p:spPr>
          <a:xfrm>
            <a:off x="6553201" y="1143000"/>
            <a:ext cx="2590800" cy="5715000"/>
          </a:xfrm>
          <a:prstGeom prst="rect">
            <a:avLst/>
          </a:prstGeo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qualifications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743200" y="1554162"/>
            <a:ext cx="6248400" cy="4525963"/>
          </a:xfrm>
        </p:spPr>
        <p:txBody>
          <a:bodyPr>
            <a:normAutofit lnSpcReduction="10000"/>
          </a:bodyPr>
          <a:lstStyle/>
          <a:p>
            <a:pPr algn="just">
              <a:buNone/>
            </a:pPr>
            <a:r>
              <a:rPr lang="en-US" sz="3000" dirty="0" smtClean="0">
                <a:solidFill>
                  <a:schemeClr val="bg1"/>
                </a:solidFill>
                <a:latin typeface="Berlin Sans FB" pitchFamily="34" charset="0"/>
              </a:rPr>
              <a:t>d) An applicant for the licensure for RE consultant much show proof he/she has at least 10 years experience as licensed RE broker, or an assessor, or as a bank, or institutional appraiser, or an employed person performing real property valuation, or at least 5 years experience as a licensed RE appraiser.</a:t>
            </a:r>
          </a:p>
          <a:p>
            <a:pPr>
              <a:buNone/>
            </a:pPr>
            <a:endParaRPr lang="en-US" sz="3000" dirty="0">
              <a:solidFill>
                <a:schemeClr val="bg1"/>
              </a:solidFill>
              <a:latin typeface="Berlin Sans FB" pitchFamily="34" charset="0"/>
            </a:endParaRPr>
          </a:p>
        </p:txBody>
      </p:sp>
      <p:pic>
        <p:nvPicPr>
          <p:cNvPr id="5" name="Picture 4" descr="20 crop1.jpg"/>
          <p:cNvPicPr>
            <a:picLocks noChangeAspect="1"/>
          </p:cNvPicPr>
          <p:nvPr/>
        </p:nvPicPr>
        <p:blipFill>
          <a:blip r:embed="rId3" cstate="print"/>
          <a:stretch>
            <a:fillRect/>
          </a:stretch>
        </p:blipFill>
        <p:spPr>
          <a:xfrm>
            <a:off x="0" y="1219200"/>
            <a:ext cx="2743200" cy="5638801"/>
          </a:xfrm>
          <a:prstGeom prst="rect">
            <a:avLst/>
          </a:prstGeom>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0 crop2.jpg"/>
          <p:cNvPicPr>
            <a:picLocks noChangeAspect="1"/>
          </p:cNvPicPr>
          <p:nvPr/>
        </p:nvPicPr>
        <p:blipFill>
          <a:blip r:embed="rId3" cstate="print"/>
          <a:stretch>
            <a:fillRect/>
          </a:stretch>
        </p:blipFill>
        <p:spPr>
          <a:xfrm>
            <a:off x="3048000" y="1219200"/>
            <a:ext cx="3200400" cy="5638800"/>
          </a:xfrm>
          <a:prstGeom prst="rect">
            <a:avLst/>
          </a:prstGeom>
        </p:spPr>
      </p:pic>
      <p:sp>
        <p:nvSpPr>
          <p:cNvPr id="2" name="Title 1"/>
          <p:cNvSpPr>
            <a:spLocks noGrp="1"/>
          </p:cNvSpPr>
          <p:nvPr>
            <p:ph type="title"/>
          </p:nvPr>
        </p:nvSpPr>
        <p:spPr>
          <a:xfrm>
            <a:off x="228600" y="152400"/>
            <a:ext cx="8686800" cy="838200"/>
          </a:xfrm>
        </p:spPr>
        <p:txBody>
          <a:bodyPr>
            <a:normAutofit/>
          </a:bodyPr>
          <a:lstStyle/>
          <a:p>
            <a:pPr algn="ctr"/>
            <a:r>
              <a:rPr lang="en-US" sz="35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Documentary REQUIREMENTS</a:t>
            </a:r>
            <a:endParaRPr lang="en-US" sz="35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914400"/>
            <a:ext cx="8686800" cy="4525963"/>
          </a:xfrm>
        </p:spPr>
        <p:txBody>
          <a:bodyPr>
            <a:noAutofit/>
          </a:bodyPr>
          <a:lstStyle/>
          <a:p>
            <a:pPr marL="514350" indent="-514350" algn="just">
              <a:buNone/>
            </a:pPr>
            <a:r>
              <a:rPr lang="en-US" sz="2900" dirty="0" smtClean="0">
                <a:solidFill>
                  <a:schemeClr val="bg1"/>
                </a:solidFill>
                <a:latin typeface="Berlin Sans FB" pitchFamily="34" charset="0"/>
              </a:rPr>
              <a:t>1) Original and photocopy of Birth Certificate or valid Philippine passport, or any other proof of citizenship;</a:t>
            </a:r>
          </a:p>
          <a:p>
            <a:pPr marL="514350" indent="-514350" algn="just">
              <a:buNone/>
            </a:pPr>
            <a:r>
              <a:rPr lang="en-US" sz="2900" dirty="0" smtClean="0">
                <a:solidFill>
                  <a:schemeClr val="bg1"/>
                </a:solidFill>
                <a:latin typeface="Berlin Sans FB" pitchFamily="34" charset="0"/>
              </a:rPr>
              <a:t>2) Original and photocopy of TOR and/or diploma with scanned picture;</a:t>
            </a:r>
          </a:p>
          <a:p>
            <a:pPr marL="514350" indent="-514350" algn="just">
              <a:buNone/>
            </a:pPr>
            <a:r>
              <a:rPr lang="en-US" sz="2900" dirty="0" smtClean="0">
                <a:solidFill>
                  <a:schemeClr val="bg1"/>
                </a:solidFill>
                <a:latin typeface="Berlin Sans FB" pitchFamily="34" charset="0"/>
              </a:rPr>
              <a:t>3. Original and photocopy of notarized certification by his/her employer of his/her years of experience or pre-requisite Certificate of Registration (</a:t>
            </a:r>
            <a:r>
              <a:rPr lang="en-US" sz="2900" dirty="0" err="1" smtClean="0">
                <a:solidFill>
                  <a:schemeClr val="bg1"/>
                </a:solidFill>
                <a:latin typeface="Berlin Sans FB" pitchFamily="34" charset="0"/>
              </a:rPr>
              <a:t>CoR</a:t>
            </a:r>
            <a:r>
              <a:rPr lang="en-US" sz="2900" dirty="0" smtClean="0">
                <a:solidFill>
                  <a:schemeClr val="bg1"/>
                </a:solidFill>
                <a:latin typeface="Berlin Sans FB" pitchFamily="34" charset="0"/>
              </a:rPr>
              <a:t>) and/or Professional Identification Card (PIC) or DTI license (for RE consultant);</a:t>
            </a:r>
          </a:p>
          <a:p>
            <a:pPr marL="514350" indent="-514350" algn="just">
              <a:buNone/>
            </a:pPr>
            <a:r>
              <a:rPr lang="en-US" sz="2900" dirty="0" smtClean="0">
                <a:solidFill>
                  <a:schemeClr val="bg1"/>
                </a:solidFill>
                <a:latin typeface="Berlin Sans FB" pitchFamily="34" charset="0"/>
              </a:rPr>
              <a:t>4. Original and photocopy of NBI clearance;</a:t>
            </a:r>
          </a:p>
          <a:p>
            <a:pPr marL="514350" indent="-514350" algn="just">
              <a:buNone/>
            </a:pPr>
            <a:r>
              <a:rPr lang="en-US" sz="2900" dirty="0" smtClean="0">
                <a:solidFill>
                  <a:schemeClr val="bg1"/>
                </a:solidFill>
                <a:latin typeface="Berlin Sans FB" pitchFamily="34" charset="0"/>
              </a:rPr>
              <a:t>5. Original and photocopy of duly notarized accredited seminar and/or training certificate;</a:t>
            </a:r>
          </a:p>
          <a:p>
            <a:pPr marL="514350" indent="-514350" algn="just">
              <a:buNone/>
            </a:pPr>
            <a:endParaRPr lang="en-US" sz="2900" dirty="0">
              <a:solidFill>
                <a:schemeClr val="bg1"/>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7543800" cy="838200"/>
          </a:xfrm>
        </p:spPr>
        <p:txBody>
          <a:bodyPr>
            <a:no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Documentary REQUIREMENTS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04800" y="2209800"/>
            <a:ext cx="6172200" cy="3627438"/>
          </a:xfrm>
        </p:spPr>
        <p:txBody>
          <a:bodyPr>
            <a:normAutofit/>
          </a:bodyPr>
          <a:lstStyle/>
          <a:p>
            <a:pPr marL="514350" indent="-514350" algn="just">
              <a:buNone/>
            </a:pPr>
            <a:r>
              <a:rPr lang="en-US" sz="3000" dirty="0" smtClean="0">
                <a:solidFill>
                  <a:schemeClr val="bg1"/>
                </a:solidFill>
                <a:latin typeface="Berlin Sans FB" pitchFamily="34" charset="0"/>
              </a:rPr>
              <a:t>6) Community tax certificate,</a:t>
            </a:r>
          </a:p>
          <a:p>
            <a:pPr marL="514350" indent="-514350" algn="just">
              <a:buNone/>
            </a:pPr>
            <a:r>
              <a:rPr lang="en-US" sz="3000" dirty="0" smtClean="0">
                <a:solidFill>
                  <a:schemeClr val="bg1"/>
                </a:solidFill>
                <a:latin typeface="Berlin Sans FB" pitchFamily="34" charset="0"/>
              </a:rPr>
              <a:t>7) 4 colored passport  size pictures with white background and complete nametag and other documents in accordance with the requirements set by the Commission</a:t>
            </a:r>
            <a:r>
              <a:rPr lang="en-US" dirty="0" smtClean="0"/>
              <a:t>.</a:t>
            </a:r>
            <a:endParaRPr lang="en-US" dirty="0"/>
          </a:p>
        </p:txBody>
      </p:sp>
      <p:pic>
        <p:nvPicPr>
          <p:cNvPr id="5" name="Picture 4" descr="20 crop3.jpg"/>
          <p:cNvPicPr>
            <a:picLocks noChangeAspect="1"/>
          </p:cNvPicPr>
          <p:nvPr/>
        </p:nvPicPr>
        <p:blipFill>
          <a:blip r:embed="rId3" cstate="print"/>
          <a:stretch>
            <a:fillRect/>
          </a:stretch>
        </p:blipFill>
        <p:spPr>
          <a:xfrm>
            <a:off x="6553201" y="1143000"/>
            <a:ext cx="2590800" cy="5715000"/>
          </a:xfrm>
          <a:prstGeom prst="rect">
            <a:avLst/>
          </a:prstGeom>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Ratings &amp; results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819400" y="1752600"/>
            <a:ext cx="5943600" cy="3475038"/>
          </a:xfrm>
        </p:spPr>
        <p:txBody>
          <a:bodyPr>
            <a:normAutofit fontScale="92500" lnSpcReduction="10000"/>
          </a:bodyPr>
          <a:lstStyle/>
          <a:p>
            <a:pPr algn="just">
              <a:buNone/>
            </a:pPr>
            <a:r>
              <a:rPr lang="en-US" sz="3000" dirty="0" smtClean="0">
                <a:solidFill>
                  <a:schemeClr val="bg1"/>
                </a:solidFill>
                <a:effectLst>
                  <a:outerShdw blurRad="38100" dist="38100" dir="2700000" algn="tl">
                    <a:srgbClr val="000000">
                      <a:alpha val="43137"/>
                    </a:srgbClr>
                  </a:outerShdw>
                </a:effectLst>
                <a:latin typeface="Berlin Sans FB" pitchFamily="34" charset="0"/>
              </a:rPr>
              <a:t>Passing average:	</a:t>
            </a:r>
            <a:r>
              <a:rPr lang="en-US" sz="3000" dirty="0" smtClean="0">
                <a:solidFill>
                  <a:schemeClr val="bg1"/>
                </a:solidFill>
                <a:latin typeface="Berlin Sans FB" pitchFamily="34" charset="0"/>
              </a:rPr>
              <a:t>75% in all subject, with no rating below 50% in any subject.</a:t>
            </a:r>
          </a:p>
          <a:p>
            <a:pPr algn="just">
              <a:buNone/>
            </a:pPr>
            <a:endParaRPr lang="en-US" sz="3000" dirty="0" smtClean="0">
              <a:solidFill>
                <a:schemeClr val="bg1"/>
              </a:solidFill>
              <a:latin typeface="Berlin Sans FB" pitchFamily="34" charset="0"/>
            </a:endParaRPr>
          </a:p>
          <a:p>
            <a:pPr algn="just">
              <a:buNone/>
            </a:pPr>
            <a:r>
              <a:rPr lang="en-US" sz="3000" dirty="0" smtClean="0">
                <a:solidFill>
                  <a:schemeClr val="bg1"/>
                </a:solidFill>
                <a:effectLst>
                  <a:outerShdw blurRad="38100" dist="38100" dir="2700000" algn="tl">
                    <a:srgbClr val="000000">
                      <a:alpha val="43137"/>
                    </a:srgbClr>
                  </a:outerShdw>
                </a:effectLst>
                <a:latin typeface="Berlin Sans FB" pitchFamily="34" charset="0"/>
              </a:rPr>
              <a:t>Release of Results: </a:t>
            </a:r>
            <a:r>
              <a:rPr lang="en-US" sz="3000" dirty="0" smtClean="0">
                <a:solidFill>
                  <a:schemeClr val="bg1"/>
                </a:solidFill>
                <a:latin typeface="Berlin Sans FB" pitchFamily="34" charset="0"/>
              </a:rPr>
              <a:t>in 10 days from the last day of examination to be published in newspaper and </a:t>
            </a:r>
            <a:r>
              <a:rPr lang="en-US" sz="3000" dirty="0" smtClean="0">
                <a:solidFill>
                  <a:schemeClr val="bg1"/>
                </a:solidFill>
                <a:effectLst>
                  <a:outerShdw blurRad="38100" dist="38100" dir="2700000" algn="tl">
                    <a:srgbClr val="000000">
                      <a:alpha val="43137"/>
                    </a:srgbClr>
                  </a:outerShdw>
                </a:effectLst>
                <a:latin typeface="Berlin Sans FB" pitchFamily="34" charset="0"/>
              </a:rPr>
              <a:t>PRC website.</a:t>
            </a:r>
            <a:endParaRPr lang="en-US" sz="3000" dirty="0">
              <a:solidFill>
                <a:schemeClr val="bg1"/>
              </a:solidFill>
              <a:effectLst>
                <a:outerShdw blurRad="38100" dist="38100" dir="2700000" algn="tl">
                  <a:srgbClr val="000000">
                    <a:alpha val="43137"/>
                  </a:srgbClr>
                </a:outerShdw>
              </a:effectLst>
              <a:latin typeface="Berlin Sans FB" pitchFamily="34" charset="0"/>
            </a:endParaRPr>
          </a:p>
        </p:txBody>
      </p:sp>
      <p:pic>
        <p:nvPicPr>
          <p:cNvPr id="5" name="Picture 4" descr="20 crop1.jpg"/>
          <p:cNvPicPr>
            <a:picLocks noChangeAspect="1"/>
          </p:cNvPicPr>
          <p:nvPr/>
        </p:nvPicPr>
        <p:blipFill>
          <a:blip r:embed="rId3" cstate="print"/>
          <a:stretch>
            <a:fillRect/>
          </a:stretch>
        </p:blipFill>
        <p:spPr>
          <a:xfrm>
            <a:off x="0" y="1219200"/>
            <a:ext cx="2743200" cy="5638801"/>
          </a:xfrm>
          <a:prstGeom prst="rect">
            <a:avLst/>
          </a:prstGeom>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0 crop2.jpg"/>
          <p:cNvPicPr>
            <a:picLocks noChangeAspect="1"/>
          </p:cNvPicPr>
          <p:nvPr/>
        </p:nvPicPr>
        <p:blipFill>
          <a:blip r:embed="rId3" cstate="print"/>
          <a:stretch>
            <a:fillRect/>
          </a:stretch>
        </p:blipFill>
        <p:spPr>
          <a:xfrm>
            <a:off x="3048000" y="1219200"/>
            <a:ext cx="3200400" cy="56388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Issuance of </a:t>
            </a:r>
            <a:r>
              <a:rPr lang="en-US" sz="4000"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c.O.R</a:t>
            </a: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 &amp; I.D.</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676401"/>
            <a:ext cx="8686800" cy="4038600"/>
          </a:xfrm>
        </p:spPr>
        <p:txBody>
          <a:bodyPr>
            <a:normAutofit fontScale="92500"/>
          </a:bodyPr>
          <a:lstStyle/>
          <a:p>
            <a:r>
              <a:rPr lang="en-US" dirty="0" smtClean="0">
                <a:solidFill>
                  <a:schemeClr val="bg1"/>
                </a:solidFill>
                <a:latin typeface="Berlin Sans FB" pitchFamily="34" charset="0"/>
              </a:rPr>
              <a:t>A certificate of registration (COR) shall be issued to examinees who pass the licensure examination for RESP, subject to payment of fees;</a:t>
            </a:r>
          </a:p>
          <a:p>
            <a:r>
              <a:rPr lang="en-US" dirty="0" smtClean="0">
                <a:solidFill>
                  <a:schemeClr val="bg1"/>
                </a:solidFill>
                <a:latin typeface="Berlin Sans FB" pitchFamily="34" charset="0"/>
              </a:rPr>
              <a:t>The COR shall bear the signature of the chairperson of the Commission and the chairperson and members of the Board</a:t>
            </a:r>
          </a:p>
          <a:p>
            <a:r>
              <a:rPr lang="en-US" dirty="0" smtClean="0">
                <a:solidFill>
                  <a:schemeClr val="bg1"/>
                </a:solidFill>
                <a:latin typeface="Berlin Sans FB" pitchFamily="34" charset="0"/>
              </a:rPr>
              <a:t>It shall remain in full force and effect until revoked or suspended in accordance to RA No. 9646</a:t>
            </a:r>
            <a:endParaRPr lang="en-US" dirty="0">
              <a:solidFill>
                <a:schemeClr val="bg1"/>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534400" cy="838200"/>
          </a:xfrm>
        </p:spPr>
        <p:txBody>
          <a:bodyPr>
            <a:noAutofit/>
          </a:bodyPr>
          <a:lstStyle/>
          <a:p>
            <a:pPr algn="ctr"/>
            <a:r>
              <a:rPr lang="en-US" sz="4000" b="1" dirty="0" smtClean="0">
                <a:solidFill>
                  <a:srgbClr val="FF0000"/>
                </a:solidFill>
                <a:latin typeface="Castellar" pitchFamily="18" charset="0"/>
              </a:rPr>
              <a:t>Refusal to register &amp; revocation</a:t>
            </a:r>
            <a:endParaRPr lang="en-US" sz="4000" b="1" dirty="0">
              <a:solidFill>
                <a:srgbClr val="FF0000"/>
              </a:solidFill>
              <a:latin typeface="Castellar" pitchFamily="18" charset="0"/>
            </a:endParaRPr>
          </a:p>
        </p:txBody>
      </p:sp>
      <p:sp>
        <p:nvSpPr>
          <p:cNvPr id="3" name="Content Placeholder 2"/>
          <p:cNvSpPr>
            <a:spLocks noGrp="1"/>
          </p:cNvSpPr>
          <p:nvPr>
            <p:ph idx="1"/>
          </p:nvPr>
        </p:nvSpPr>
        <p:spPr>
          <a:xfrm>
            <a:off x="304800" y="1905000"/>
            <a:ext cx="6172200" cy="4525963"/>
          </a:xfrm>
        </p:spPr>
        <p:txBody>
          <a:bodyPr>
            <a:noAutofit/>
          </a:bodyPr>
          <a:lstStyle/>
          <a:p>
            <a:pPr algn="just"/>
            <a:r>
              <a:rPr lang="en-US" sz="2900" dirty="0" smtClean="0">
                <a:solidFill>
                  <a:schemeClr val="bg1"/>
                </a:solidFill>
                <a:latin typeface="Berlin Sans FB" pitchFamily="34" charset="0"/>
              </a:rPr>
              <a:t>The Board shall not register and issue COR to successful examinee who has been convicted by a court of competent jurisdiction of any criminal offense involving moral turpitude or has been found guilty of immoral or dishonorable conduct after investigation by the Board, or has been found out to be psychologically unfit;</a:t>
            </a:r>
          </a:p>
        </p:txBody>
      </p:sp>
      <p:pic>
        <p:nvPicPr>
          <p:cNvPr id="5" name="Picture 4" descr="20 crop3.jpg"/>
          <p:cNvPicPr>
            <a:picLocks noChangeAspect="1"/>
          </p:cNvPicPr>
          <p:nvPr/>
        </p:nvPicPr>
        <p:blipFill>
          <a:blip r:embed="rId3" cstate="print"/>
          <a:stretch>
            <a:fillRect/>
          </a:stretch>
        </p:blipFill>
        <p:spPr>
          <a:xfrm>
            <a:off x="6553201" y="1143000"/>
            <a:ext cx="2590800" cy="5715000"/>
          </a:xfrm>
          <a:prstGeom prst="rect">
            <a:avLst/>
          </a:prstGeom>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 name="Picture 1" descr="20 crop1.jpg"/>
          <p:cNvPicPr>
            <a:picLocks noChangeAspect="1"/>
          </p:cNvPicPr>
          <p:nvPr/>
        </p:nvPicPr>
        <p:blipFill>
          <a:blip r:embed="rId3" cstate="print"/>
          <a:stretch>
            <a:fillRect/>
          </a:stretch>
        </p:blipFill>
        <p:spPr>
          <a:xfrm>
            <a:off x="0" y="1219200"/>
            <a:ext cx="2743200" cy="5638801"/>
          </a:xfrm>
          <a:prstGeom prst="rect">
            <a:avLst/>
          </a:prstGeom>
        </p:spPr>
      </p:pic>
      <p:sp>
        <p:nvSpPr>
          <p:cNvPr id="3" name="Rectangle 2"/>
          <p:cNvSpPr/>
          <p:nvPr/>
        </p:nvSpPr>
        <p:spPr>
          <a:xfrm>
            <a:off x="2895600" y="1752600"/>
            <a:ext cx="5943600" cy="3216265"/>
          </a:xfrm>
          <a:prstGeom prst="rect">
            <a:avLst/>
          </a:prstGeom>
        </p:spPr>
        <p:txBody>
          <a:bodyPr wrap="square">
            <a:spAutoFit/>
          </a:bodyPr>
          <a:lstStyle/>
          <a:p>
            <a:pPr algn="just"/>
            <a:r>
              <a:rPr lang="en-US" sz="2900" dirty="0" smtClean="0">
                <a:solidFill>
                  <a:schemeClr val="bg1"/>
                </a:solidFill>
                <a:latin typeface="Berlin Sans FB" pitchFamily="34" charset="0"/>
              </a:rPr>
              <a:t>The Board may, after giving proper notice and hearing to the party concerned, revoke the COR and the professional ID card, or cancel the temporary permit of a RESP, or suspend him/her from the practice of the profession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0 crop2.jpg"/>
          <p:cNvPicPr>
            <a:picLocks noChangeAspect="1"/>
          </p:cNvPicPr>
          <p:nvPr/>
        </p:nvPicPr>
        <p:blipFill>
          <a:blip r:embed="rId3" cstate="print"/>
          <a:stretch>
            <a:fillRect/>
          </a:stretch>
        </p:blipFill>
        <p:spPr>
          <a:xfrm>
            <a:off x="3048000" y="1219200"/>
            <a:ext cx="3200400" cy="5638800"/>
          </a:xfrm>
          <a:prstGeom prst="rect">
            <a:avLst/>
          </a:prstGeom>
        </p:spPr>
      </p:pic>
      <p:sp>
        <p:nvSpPr>
          <p:cNvPr id="2" name="Title 1"/>
          <p:cNvSpPr>
            <a:spLocks noGrp="1"/>
          </p:cNvSpPr>
          <p:nvPr>
            <p:ph type="title"/>
          </p:nvPr>
        </p:nvSpPr>
        <p:spPr>
          <a:xfrm>
            <a:off x="228600" y="304800"/>
            <a:ext cx="8686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GROUNDS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143000"/>
            <a:ext cx="8686800" cy="4525963"/>
          </a:xfrm>
        </p:spPr>
        <p:txBody>
          <a:bodyPr>
            <a:noAutofit/>
          </a:bodyPr>
          <a:lstStyle/>
          <a:p>
            <a:pPr marL="514350" indent="-514350" algn="just">
              <a:buAutoNum type="alphaLcParenR"/>
            </a:pPr>
            <a:r>
              <a:rPr lang="en-US" sz="3000" dirty="0" smtClean="0">
                <a:solidFill>
                  <a:schemeClr val="bg1"/>
                </a:solidFill>
                <a:latin typeface="Berlin Sans FB" pitchFamily="34" charset="0"/>
              </a:rPr>
              <a:t>Procurement of COR and/or ID card or temporary permit by fraud or deceit;</a:t>
            </a:r>
          </a:p>
          <a:p>
            <a:pPr marL="514350" indent="-514350" algn="just">
              <a:buAutoNum type="alphaLcParenR"/>
            </a:pPr>
            <a:r>
              <a:rPr lang="en-US" sz="3000" dirty="0" smtClean="0">
                <a:solidFill>
                  <a:schemeClr val="bg1"/>
                </a:solidFill>
                <a:latin typeface="Berlin Sans FB" pitchFamily="34" charset="0"/>
              </a:rPr>
              <a:t>Allowing unqualified person to advertise or practice the profession by using one’s COR or ID or special/temporary permit;</a:t>
            </a:r>
          </a:p>
          <a:p>
            <a:pPr marL="514350" indent="-514350" algn="just">
              <a:buAutoNum type="alphaLcParenR"/>
            </a:pPr>
            <a:r>
              <a:rPr lang="en-US" sz="3000" dirty="0" smtClean="0">
                <a:solidFill>
                  <a:schemeClr val="bg1"/>
                </a:solidFill>
                <a:latin typeface="Berlin Sans FB" pitchFamily="34" charset="0"/>
              </a:rPr>
              <a:t>Unprofessional or unethical conduct;</a:t>
            </a:r>
          </a:p>
          <a:p>
            <a:pPr marL="514350" indent="-514350" algn="just">
              <a:buAutoNum type="alphaLcParenR"/>
            </a:pPr>
            <a:r>
              <a:rPr lang="en-US" sz="3000" dirty="0" smtClean="0">
                <a:solidFill>
                  <a:schemeClr val="bg1"/>
                </a:solidFill>
                <a:latin typeface="Berlin Sans FB" pitchFamily="34" charset="0"/>
              </a:rPr>
              <a:t>Malpractice or violation of the provisions of RA No. 9646, the IRR, and the Code of Ethics;</a:t>
            </a:r>
          </a:p>
          <a:p>
            <a:pPr marL="514350" indent="-514350" algn="just">
              <a:buAutoNum type="alphaLcParenR"/>
            </a:pPr>
            <a:r>
              <a:rPr lang="en-US" sz="3000" dirty="0" smtClean="0">
                <a:solidFill>
                  <a:schemeClr val="bg1"/>
                </a:solidFill>
                <a:latin typeface="Berlin Sans FB" pitchFamily="34" charset="0"/>
              </a:rPr>
              <a:t>Engaging in the practice of the profession during the period of one’s suspension.</a:t>
            </a:r>
            <a:endParaRPr lang="en-US" sz="3000" dirty="0">
              <a:solidFill>
                <a:schemeClr val="bg1"/>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4" name="Picture 3" descr="12 crop1.JPG"/>
          <p:cNvPicPr>
            <a:picLocks noChangeAspect="1"/>
          </p:cNvPicPr>
          <p:nvPr/>
        </p:nvPicPr>
        <p:blipFill>
          <a:blip r:embed="rId4" cstate="print"/>
          <a:stretch>
            <a:fillRect/>
          </a:stretch>
        </p:blipFill>
        <p:spPr>
          <a:xfrm>
            <a:off x="0" y="5257800"/>
            <a:ext cx="9144000" cy="1600200"/>
          </a:xfrm>
          <a:prstGeom prst="rect">
            <a:avLst/>
          </a:prstGeom>
        </p:spPr>
      </p:pic>
      <p:sp>
        <p:nvSpPr>
          <p:cNvPr id="2" name="Title 1"/>
          <p:cNvSpPr>
            <a:spLocks noGrp="1"/>
          </p:cNvSpPr>
          <p:nvPr>
            <p:ph type="title"/>
          </p:nvPr>
        </p:nvSpPr>
        <p:spPr>
          <a:xfrm>
            <a:off x="0" y="457200"/>
            <a:ext cx="91440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objectives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295400"/>
            <a:ext cx="8686800" cy="4525963"/>
          </a:xfrm>
        </p:spPr>
        <p:txBody>
          <a:bodyPr>
            <a:normAutofit/>
          </a:bodyPr>
          <a:lstStyle/>
          <a:p>
            <a:pPr algn="just"/>
            <a:r>
              <a:rPr lang="en-US" sz="3000" dirty="0" smtClean="0">
                <a:solidFill>
                  <a:schemeClr val="bg1"/>
                </a:solidFill>
                <a:latin typeface="Calibri" pitchFamily="34" charset="0"/>
                <a:cs typeface="Calibri" pitchFamily="34" charset="0"/>
              </a:rPr>
              <a:t>enhancement of government revenues from real property-based transaction</a:t>
            </a:r>
          </a:p>
          <a:p>
            <a:pPr algn="just">
              <a:buNone/>
            </a:pPr>
            <a:endParaRPr lang="en-US" sz="3000" dirty="0" smtClean="0">
              <a:solidFill>
                <a:schemeClr val="bg1"/>
              </a:solidFill>
              <a:latin typeface="Calibri" pitchFamily="34" charset="0"/>
              <a:cs typeface="Calibri" pitchFamily="34" charset="0"/>
            </a:endParaRPr>
          </a:p>
          <a:p>
            <a:pPr algn="just"/>
            <a:r>
              <a:rPr lang="en-US" sz="3000" dirty="0" smtClean="0">
                <a:solidFill>
                  <a:schemeClr val="bg1"/>
                </a:solidFill>
                <a:latin typeface="Calibri" pitchFamily="34" charset="0"/>
                <a:cs typeface="Calibri" pitchFamily="34" charset="0"/>
              </a:rPr>
              <a:t> to improve the valuation of real property through proper valuation by the assessors of real property for real property taxation purposes.</a:t>
            </a:r>
            <a:endParaRPr lang="en-US" sz="3000" dirty="0">
              <a:solidFill>
                <a:schemeClr val="bg1"/>
              </a:solidFill>
              <a:latin typeface="Calibri" pitchFamily="34" charset="0"/>
              <a:cs typeface="Calibri" pitchFamily="34" charset="0"/>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686800" cy="3276600"/>
          </a:xfrm>
        </p:spPr>
        <p:txBody>
          <a:bodyPr>
            <a:noAutofit/>
          </a:bodyPr>
          <a:lstStyle/>
          <a:p>
            <a:pPr algn="ctr"/>
            <a:r>
              <a:rPr lang="en-US" sz="8800" dirty="0" smtClean="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rPr>
              <a:t>Registration without examination</a:t>
            </a:r>
            <a:endParaRPr lang="en-US" sz="8800" dirty="0">
              <a:solidFill>
                <a:srgbClr val="0000CC"/>
              </a:solidFill>
              <a:effectLst>
                <a:outerShdw blurRad="38100" dist="38100" dir="2700000" algn="tl">
                  <a:srgbClr val="000000">
                    <a:alpha val="43137"/>
                  </a:srgbClr>
                </a:outerShdw>
                <a:reflection blurRad="12700" stA="48000" endA="300" endPos="55000" dir="5400000" sy="-90000" algn="bl" rotWithShape="0"/>
              </a:effectLst>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5.jpg"/>
          <p:cNvPicPr>
            <a:picLocks noChangeAspect="1"/>
          </p:cNvPicPr>
          <p:nvPr/>
        </p:nvPicPr>
        <p:blipFill>
          <a:blip r:embed="rId3" cstate="print"/>
          <a:stretch>
            <a:fillRect/>
          </a:stretch>
        </p:blipFill>
        <p:spPr>
          <a:xfrm>
            <a:off x="6096000" y="1"/>
            <a:ext cx="3048000" cy="6858000"/>
          </a:xfrm>
          <a:prstGeom prst="rect">
            <a:avLst/>
          </a:prstGeom>
        </p:spPr>
      </p:pic>
      <p:sp>
        <p:nvSpPr>
          <p:cNvPr id="2" name="Title 1"/>
          <p:cNvSpPr>
            <a:spLocks noGrp="1"/>
          </p:cNvSpPr>
          <p:nvPr>
            <p:ph type="title"/>
          </p:nvPr>
        </p:nvSpPr>
        <p:spPr>
          <a:xfrm>
            <a:off x="0" y="457200"/>
            <a:ext cx="7543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Who are entitled?</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295400"/>
            <a:ext cx="5867400" cy="5105400"/>
          </a:xfrm>
        </p:spPr>
        <p:txBody>
          <a:bodyPr>
            <a:normAutofit lnSpcReduction="10000"/>
          </a:bodyPr>
          <a:lstStyle/>
          <a:p>
            <a:pPr algn="just">
              <a:buNone/>
            </a:pPr>
            <a:r>
              <a:rPr lang="en-US" sz="3000" dirty="0" smtClean="0">
                <a:solidFill>
                  <a:schemeClr val="bg1"/>
                </a:solidFill>
                <a:latin typeface="Berlin Sans FB" pitchFamily="34" charset="0"/>
              </a:rPr>
              <a:t>(a) Those whose, on the effectivity of R.A. No. 9646 or as of 30 July 2009, are already licensed as RE brokers, RE appraisers or RE consultants by the DTI by virtue of MO # 39; Provided, that they are in active practice as RE brokers, RE appraisers or RE consultants, and that they have undertaken relevant CPE or CEP to the satisfaction of the Board.</a:t>
            </a:r>
            <a:endParaRPr lang="en-US" sz="30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6.jpg"/>
          <p:cNvPicPr>
            <a:picLocks noChangeAspect="1"/>
          </p:cNvPicPr>
          <p:nvPr/>
        </p:nvPicPr>
        <p:blipFill>
          <a:blip r:embed="rId3" cstate="print"/>
          <a:stretch>
            <a:fillRect/>
          </a:stretch>
        </p:blipFill>
        <p:spPr>
          <a:xfrm>
            <a:off x="0" y="1"/>
            <a:ext cx="3352800" cy="6858000"/>
          </a:xfrm>
          <a:prstGeom prst="rect">
            <a:avLst/>
          </a:prstGeom>
        </p:spPr>
      </p:pic>
      <p:sp>
        <p:nvSpPr>
          <p:cNvPr id="2" name="Title 1"/>
          <p:cNvSpPr>
            <a:spLocks noGrp="1"/>
          </p:cNvSpPr>
          <p:nvPr>
            <p:ph type="title"/>
          </p:nvPr>
        </p:nvSpPr>
        <p:spPr>
          <a:xfrm>
            <a:off x="2514600" y="457200"/>
            <a:ext cx="64770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Who?</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124200" y="1295400"/>
            <a:ext cx="5791200" cy="4525963"/>
          </a:xfrm>
        </p:spPr>
        <p:txBody>
          <a:bodyPr>
            <a:noAutofit/>
          </a:bodyPr>
          <a:lstStyle/>
          <a:p>
            <a:pPr marL="514350" indent="-514350" algn="just">
              <a:buNone/>
            </a:pPr>
            <a:r>
              <a:rPr lang="en-US" sz="3000" dirty="0" smtClean="0">
                <a:solidFill>
                  <a:schemeClr val="bg1"/>
                </a:solidFill>
                <a:latin typeface="Berlin Sans FB" pitchFamily="34" charset="0"/>
              </a:rPr>
              <a:t>1. Any holder of a valid DTI license who has earned 15 CEP or CPE credit units;</a:t>
            </a:r>
          </a:p>
          <a:p>
            <a:pPr marL="514350" indent="-514350" algn="just">
              <a:buNone/>
            </a:pPr>
            <a:r>
              <a:rPr lang="en-US" sz="3000" dirty="0" smtClean="0">
                <a:solidFill>
                  <a:schemeClr val="bg1"/>
                </a:solidFill>
                <a:latin typeface="Berlin Sans FB" pitchFamily="34" charset="0"/>
              </a:rPr>
              <a:t>2. Those who had failed to renew their DTI License prior to 30 July 2009 but have earned 24 CEP credit units from accredited providers as per MO # 39 or CPE credit units from CPE Council Accredited Provided from 2007 to July 30, 2011;</a:t>
            </a:r>
          </a:p>
          <a:p>
            <a:pPr marL="514350" indent="-514350">
              <a:buAutoNum type="arabicPeriod"/>
            </a:pPr>
            <a:endParaRPr lang="en-US" sz="30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5.jpg"/>
          <p:cNvPicPr>
            <a:picLocks noChangeAspect="1"/>
          </p:cNvPicPr>
          <p:nvPr/>
        </p:nvPicPr>
        <p:blipFill>
          <a:blip r:embed="rId3" cstate="print"/>
          <a:stretch>
            <a:fillRect/>
          </a:stretch>
        </p:blipFill>
        <p:spPr>
          <a:xfrm>
            <a:off x="6096000" y="1"/>
            <a:ext cx="3048000" cy="6858000"/>
          </a:xfrm>
          <a:prstGeom prst="rect">
            <a:avLst/>
          </a:prstGeom>
        </p:spPr>
      </p:pic>
      <p:sp>
        <p:nvSpPr>
          <p:cNvPr id="2" name="Title 1"/>
          <p:cNvSpPr>
            <a:spLocks noGrp="1"/>
          </p:cNvSpPr>
          <p:nvPr>
            <p:ph type="title"/>
          </p:nvPr>
        </p:nvSpPr>
        <p:spPr>
          <a:xfrm>
            <a:off x="228600" y="304800"/>
            <a:ext cx="57912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Who else?</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990600"/>
            <a:ext cx="5715000" cy="5410200"/>
          </a:xfrm>
        </p:spPr>
        <p:txBody>
          <a:bodyPr>
            <a:normAutofit fontScale="92500" lnSpcReduction="20000"/>
          </a:bodyPr>
          <a:lstStyle/>
          <a:p>
            <a:pPr algn="just">
              <a:buNone/>
            </a:pPr>
            <a:r>
              <a:rPr lang="en-US" dirty="0" smtClean="0">
                <a:solidFill>
                  <a:schemeClr val="bg1"/>
                </a:solidFill>
                <a:latin typeface="Berlin Sans FB" pitchFamily="34" charset="0"/>
              </a:rPr>
              <a:t>3. Those who had passed 2008 &amp; 2009 licensure examination given by the DTI but who had failed to obtain their license upon the effectivity of RA No. 9646 and who have earned 15 CEP or CPE credit units;</a:t>
            </a:r>
          </a:p>
          <a:p>
            <a:pPr algn="just">
              <a:buNone/>
            </a:pPr>
            <a:r>
              <a:rPr lang="en-US" dirty="0" smtClean="0">
                <a:solidFill>
                  <a:schemeClr val="bg1"/>
                </a:solidFill>
                <a:latin typeface="Berlin Sans FB" pitchFamily="34" charset="0"/>
              </a:rPr>
              <a:t>4. Those who had passed the 2007 licensure examinations given by DTI but who had failed to obtain their license upon the effectivity of RA No. 9646 and who have earned 18 CEP or CPE credit units;</a:t>
            </a:r>
          </a:p>
          <a:p>
            <a:pPr algn="just">
              <a:buNone/>
            </a:pPr>
            <a:endParaRPr lang="en-US" dirty="0" smtClean="0">
              <a:solidFill>
                <a:schemeClr val="bg1"/>
              </a:solidFill>
              <a:latin typeface="Berlin Sans FB" pitchFamily="34" charset="0"/>
            </a:endParaRPr>
          </a:p>
          <a:p>
            <a:pPr>
              <a:buNone/>
            </a:pPr>
            <a:endParaRPr lang="en-US" dirty="0"/>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6.jpg"/>
          <p:cNvPicPr>
            <a:picLocks noChangeAspect="1"/>
          </p:cNvPicPr>
          <p:nvPr/>
        </p:nvPicPr>
        <p:blipFill>
          <a:blip r:embed="rId3" cstate="print"/>
          <a:stretch>
            <a:fillRect/>
          </a:stretch>
        </p:blipFill>
        <p:spPr>
          <a:xfrm>
            <a:off x="0" y="1"/>
            <a:ext cx="3352800" cy="6858000"/>
          </a:xfrm>
          <a:prstGeom prst="rect">
            <a:avLst/>
          </a:prstGeom>
        </p:spPr>
      </p:pic>
      <p:sp>
        <p:nvSpPr>
          <p:cNvPr id="2" name="Title 1"/>
          <p:cNvSpPr>
            <a:spLocks noGrp="1"/>
          </p:cNvSpPr>
          <p:nvPr>
            <p:ph type="title"/>
          </p:nvPr>
        </p:nvSpPr>
        <p:spPr>
          <a:xfrm>
            <a:off x="2286000" y="304800"/>
            <a:ext cx="68580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Who else &amp; what if?</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819400" y="1066800"/>
            <a:ext cx="6096000" cy="5791200"/>
          </a:xfrm>
        </p:spPr>
        <p:txBody>
          <a:bodyPr>
            <a:normAutofit lnSpcReduction="10000"/>
          </a:bodyPr>
          <a:lstStyle/>
          <a:p>
            <a:pPr algn="just">
              <a:buNone/>
            </a:pPr>
            <a:r>
              <a:rPr lang="en-US" sz="3000" dirty="0" smtClean="0">
                <a:solidFill>
                  <a:schemeClr val="bg1"/>
                </a:solidFill>
                <a:latin typeface="Berlin Sans FB" pitchFamily="34" charset="0"/>
              </a:rPr>
              <a:t>5. Those who had passed the DTI licensure examinations in 2006 and prior years but who had failed to obtain their license upon the effectivity of RA No. 9646 and who have earned 120 CEP or CPE credit units.</a:t>
            </a:r>
          </a:p>
          <a:p>
            <a:pPr algn="just">
              <a:buNone/>
            </a:pPr>
            <a:r>
              <a:rPr lang="en-US" sz="3000" i="1" dirty="0" smtClean="0">
                <a:solidFill>
                  <a:schemeClr val="bg1"/>
                </a:solidFill>
                <a:effectLst>
                  <a:outerShdw blurRad="38100" dist="38100" dir="2700000" algn="tl">
                    <a:srgbClr val="000000">
                      <a:alpha val="43137"/>
                    </a:srgbClr>
                  </a:outerShdw>
                </a:effectLst>
                <a:latin typeface="Berlin Sans FB" pitchFamily="34" charset="0"/>
              </a:rPr>
              <a:t>Provided, finally, those who fail to comply with the necessary CPE requirements within 2 years on or before 30 July 2011, shall be required to take the Board Licensure examination for RESP.</a:t>
            </a:r>
            <a:endParaRPr lang="en-US" sz="3000" i="1"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5.jpg"/>
          <p:cNvPicPr>
            <a:picLocks noChangeAspect="1"/>
          </p:cNvPicPr>
          <p:nvPr/>
        </p:nvPicPr>
        <p:blipFill>
          <a:blip r:embed="rId3" cstate="print"/>
          <a:stretch>
            <a:fillRect/>
          </a:stretch>
        </p:blipFill>
        <p:spPr>
          <a:xfrm>
            <a:off x="6096000" y="1"/>
            <a:ext cx="3048000" cy="6858000"/>
          </a:xfrm>
          <a:prstGeom prst="rect">
            <a:avLst/>
          </a:prstGeom>
        </p:spPr>
      </p:pic>
      <p:sp>
        <p:nvSpPr>
          <p:cNvPr id="2" name="Title 1"/>
          <p:cNvSpPr>
            <a:spLocks noGrp="1"/>
          </p:cNvSpPr>
          <p:nvPr>
            <p:ph type="title"/>
          </p:nvPr>
        </p:nvSpPr>
        <p:spPr>
          <a:xfrm>
            <a:off x="304800" y="457200"/>
            <a:ext cx="7543800" cy="838200"/>
          </a:xfrm>
        </p:spPr>
        <p:txBody>
          <a:bodyPr>
            <a:no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WHO ELSE ARE ENTITLED?</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295400"/>
            <a:ext cx="6019800" cy="5105400"/>
          </a:xfrm>
        </p:spPr>
        <p:txBody>
          <a:bodyPr>
            <a:normAutofit lnSpcReduction="10000"/>
          </a:bodyPr>
          <a:lstStyle/>
          <a:p>
            <a:pPr algn="just">
              <a:buNone/>
            </a:pPr>
            <a:r>
              <a:rPr lang="en-US" sz="3000" dirty="0" smtClean="0">
                <a:solidFill>
                  <a:schemeClr val="bg1"/>
                </a:solidFill>
                <a:latin typeface="Berlin Sans FB" pitchFamily="34" charset="0"/>
              </a:rPr>
              <a:t>(b) Assessors and appraisers who, as of 30 July 2009, hold permanent appointments and are performing actual appraisal and assessment functions for the last 5 years, have passed the Real Property Assessment Officer (RPAO) examination conducted by the CSC in coordination with the DFA and have undertaken relevant CPE to the satisfaction of the Board; and  </a:t>
            </a:r>
            <a:endParaRPr lang="en-US" sz="30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6.jpg"/>
          <p:cNvPicPr>
            <a:picLocks noChangeAspect="1"/>
          </p:cNvPicPr>
          <p:nvPr/>
        </p:nvPicPr>
        <p:blipFill>
          <a:blip r:embed="rId3" cstate="print"/>
          <a:stretch>
            <a:fillRect/>
          </a:stretch>
        </p:blipFill>
        <p:spPr>
          <a:xfrm>
            <a:off x="0" y="1"/>
            <a:ext cx="3352800" cy="6858000"/>
          </a:xfrm>
          <a:prstGeom prst="rect">
            <a:avLst/>
          </a:prstGeom>
        </p:spPr>
      </p:pic>
      <p:sp>
        <p:nvSpPr>
          <p:cNvPr id="2" name="Title 1"/>
          <p:cNvSpPr>
            <a:spLocks noGrp="1"/>
          </p:cNvSpPr>
          <p:nvPr>
            <p:ph type="title"/>
          </p:nvPr>
        </p:nvSpPr>
        <p:spPr>
          <a:xfrm>
            <a:off x="3200400" y="0"/>
            <a:ext cx="59436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WHO ELSE?</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743200" y="685800"/>
            <a:ext cx="6172200" cy="6172200"/>
          </a:xfrm>
        </p:spPr>
        <p:txBody>
          <a:bodyPr>
            <a:normAutofit fontScale="92500" lnSpcReduction="20000"/>
          </a:bodyPr>
          <a:lstStyle/>
          <a:p>
            <a:pPr algn="just">
              <a:buNone/>
            </a:pPr>
            <a:r>
              <a:rPr lang="en-US" dirty="0" smtClean="0">
                <a:solidFill>
                  <a:schemeClr val="bg1"/>
                </a:solidFill>
                <a:latin typeface="Berlin Sans FB" pitchFamily="34" charset="0"/>
              </a:rPr>
              <a:t>(c) Assessors and appraisers who, as of 30 July 2009, hold permanent appointments and have at least 10 years actual experience in real property appraisal or assessment and have completed at least 120 hours of accredited training on real property appraisal conducted by national or international appraisal organizations (etc), duly certified by the DOF or any pertinent NGA or GOCC as the case may be, recognized by the Board and have undertaken relevant CPE credit units to the satisfaction of the Board.</a:t>
            </a:r>
            <a:endParaRPr lang="en-US"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5.jpg"/>
          <p:cNvPicPr>
            <a:picLocks noChangeAspect="1"/>
          </p:cNvPicPr>
          <p:nvPr/>
        </p:nvPicPr>
        <p:blipFill>
          <a:blip r:embed="rId3" cstate="print"/>
          <a:stretch>
            <a:fillRect/>
          </a:stretch>
        </p:blipFill>
        <p:spPr>
          <a:xfrm>
            <a:off x="6096000" y="1"/>
            <a:ext cx="3048000" cy="6858000"/>
          </a:xfrm>
          <a:prstGeom prst="rect">
            <a:avLst/>
          </a:prstGeom>
        </p:spPr>
      </p:pic>
      <p:sp>
        <p:nvSpPr>
          <p:cNvPr id="2" name="Title 1"/>
          <p:cNvSpPr>
            <a:spLocks noGrp="1"/>
          </p:cNvSpPr>
          <p:nvPr>
            <p:ph type="title"/>
          </p:nvPr>
        </p:nvSpPr>
        <p:spPr>
          <a:xfrm>
            <a:off x="304800" y="0"/>
            <a:ext cx="5638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HOW?</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0" y="685800"/>
            <a:ext cx="6400800" cy="4525963"/>
          </a:xfrm>
        </p:spPr>
        <p:txBody>
          <a:bodyPr>
            <a:noAutofit/>
          </a:bodyPr>
          <a:lstStyle/>
          <a:p>
            <a:pPr algn="just"/>
            <a:r>
              <a:rPr lang="en-US" sz="2800" dirty="0" smtClean="0">
                <a:solidFill>
                  <a:schemeClr val="bg1"/>
                </a:solidFill>
                <a:latin typeface="Berlin Sans FB" pitchFamily="34" charset="0"/>
              </a:rPr>
              <a:t>Those falling under categories (b) and (c) shall register with the Board after they shall have competed 24 CPE units. </a:t>
            </a:r>
            <a:r>
              <a:rPr lang="en-US" sz="2800" i="1" dirty="0" smtClean="0">
                <a:solidFill>
                  <a:schemeClr val="bg1"/>
                </a:solidFill>
                <a:latin typeface="Berlin Sans FB" pitchFamily="34" charset="0"/>
              </a:rPr>
              <a:t>Provided, </a:t>
            </a:r>
            <a:r>
              <a:rPr lang="en-US" sz="2800" dirty="0" smtClean="0">
                <a:solidFill>
                  <a:schemeClr val="bg1"/>
                </a:solidFill>
                <a:latin typeface="Berlin Sans FB" pitchFamily="34" charset="0"/>
              </a:rPr>
              <a:t>that those seeking to be license to a new credential level shall be required to take pertinent Board examination for RESP.</a:t>
            </a:r>
          </a:p>
          <a:p>
            <a:pPr algn="just"/>
            <a:r>
              <a:rPr lang="en-US" sz="2800" dirty="0" smtClean="0">
                <a:solidFill>
                  <a:schemeClr val="bg1"/>
                </a:solidFill>
                <a:latin typeface="Berlin Sans FB" pitchFamily="34" charset="0"/>
              </a:rPr>
              <a:t>Those se exempt under said categories shall file their application within 2 years from 30 July 2009 or until 30 July 211. </a:t>
            </a:r>
            <a:r>
              <a:rPr lang="en-US" sz="2800" i="1" dirty="0" smtClean="0">
                <a:solidFill>
                  <a:schemeClr val="bg1"/>
                </a:solidFill>
                <a:latin typeface="Berlin Sans FB" pitchFamily="34" charset="0"/>
              </a:rPr>
              <a:t>Provided, </a:t>
            </a:r>
            <a:r>
              <a:rPr lang="en-US" sz="2800" dirty="0" smtClean="0">
                <a:solidFill>
                  <a:schemeClr val="bg1"/>
                </a:solidFill>
                <a:latin typeface="Berlin Sans FB" pitchFamily="34" charset="0"/>
              </a:rPr>
              <a:t>that the renewal of the professional ID card is subject to the provisions of Section 17, Art. III of RA No. 9646.</a:t>
            </a:r>
          </a:p>
          <a:p>
            <a:pPr algn="just">
              <a:buNone/>
            </a:pPr>
            <a:r>
              <a:rPr lang="en-US" sz="2900" dirty="0" smtClean="0">
                <a:solidFill>
                  <a:schemeClr val="bg1"/>
                </a:solidFill>
                <a:latin typeface="Berlin Sans FB" pitchFamily="34" charset="0"/>
              </a:rPr>
              <a:t>	</a:t>
            </a:r>
            <a:endParaRPr lang="en-US" sz="29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6.jpg"/>
          <p:cNvPicPr>
            <a:picLocks noChangeAspect="1"/>
          </p:cNvPicPr>
          <p:nvPr/>
        </p:nvPicPr>
        <p:blipFill>
          <a:blip r:embed="rId3" cstate="print"/>
          <a:stretch>
            <a:fillRect/>
          </a:stretch>
        </p:blipFill>
        <p:spPr>
          <a:xfrm>
            <a:off x="0" y="1"/>
            <a:ext cx="3352800" cy="6858000"/>
          </a:xfrm>
          <a:prstGeom prst="rect">
            <a:avLst/>
          </a:prstGeom>
        </p:spPr>
      </p:pic>
      <p:sp>
        <p:nvSpPr>
          <p:cNvPr id="2" name="Title 1"/>
          <p:cNvSpPr>
            <a:spLocks noGrp="1"/>
          </p:cNvSpPr>
          <p:nvPr>
            <p:ph type="title"/>
          </p:nvPr>
        </p:nvSpPr>
        <p:spPr>
          <a:xfrm>
            <a:off x="0" y="0"/>
            <a:ext cx="9144000" cy="609600"/>
          </a:xfrm>
        </p:spPr>
        <p:txBody>
          <a:bodyPr>
            <a:noAutofit/>
          </a:bodyPr>
          <a:lstStyle/>
          <a:p>
            <a:pPr algn="ctr"/>
            <a:r>
              <a:rPr lang="en-US" sz="35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REQUIREMENTS</a:t>
            </a:r>
            <a:endParaRPr lang="en-US" sz="35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81000" y="457200"/>
            <a:ext cx="8458200" cy="4525963"/>
          </a:xfrm>
        </p:spPr>
        <p:txBody>
          <a:bodyPr>
            <a:noAutofit/>
          </a:bodyPr>
          <a:lstStyle/>
          <a:p>
            <a:pPr algn="just">
              <a:buNone/>
            </a:pPr>
            <a:r>
              <a:rPr lang="en-US" sz="2400" dirty="0" smtClean="0">
                <a:solidFill>
                  <a:srgbClr val="FF0000"/>
                </a:solidFill>
                <a:latin typeface="Berlin Sans FB" pitchFamily="34" charset="0"/>
              </a:rPr>
              <a:t>1. Certificate of Live</a:t>
            </a:r>
            <a:r>
              <a:rPr lang="en-US" sz="2400" dirty="0" smtClean="0">
                <a:solidFill>
                  <a:schemeClr val="bg1"/>
                </a:solidFill>
                <a:latin typeface="Berlin Sans FB" pitchFamily="34" charset="0"/>
              </a:rPr>
              <a:t> Birth Certificate or Philippine Passport, or </a:t>
            </a:r>
            <a:r>
              <a:rPr lang="en-US" sz="2400" dirty="0" smtClean="0">
                <a:solidFill>
                  <a:srgbClr val="FF0000"/>
                </a:solidFill>
                <a:latin typeface="Berlin Sans FB" pitchFamily="34" charset="0"/>
              </a:rPr>
              <a:t>any other proof of</a:t>
            </a:r>
            <a:r>
              <a:rPr lang="en-US" sz="2400" dirty="0" smtClean="0">
                <a:solidFill>
                  <a:schemeClr val="bg1"/>
                </a:solidFill>
                <a:latin typeface="Berlin Sans FB" pitchFamily="34" charset="0"/>
              </a:rPr>
              <a:t> citizenship;</a:t>
            </a:r>
          </a:p>
          <a:p>
            <a:pPr algn="just">
              <a:buNone/>
            </a:pPr>
            <a:r>
              <a:rPr lang="en-US" sz="2400" dirty="0" smtClean="0">
                <a:solidFill>
                  <a:srgbClr val="FF0000"/>
                </a:solidFill>
                <a:latin typeface="Berlin Sans FB" pitchFamily="34" charset="0"/>
              </a:rPr>
              <a:t>2. COR and/or PIC or</a:t>
            </a:r>
            <a:r>
              <a:rPr lang="en-US" sz="2400" dirty="0" smtClean="0">
                <a:solidFill>
                  <a:schemeClr val="bg1"/>
                </a:solidFill>
                <a:latin typeface="Berlin Sans FB" pitchFamily="34" charset="0"/>
              </a:rPr>
              <a:t> DTI License;</a:t>
            </a:r>
          </a:p>
          <a:p>
            <a:pPr algn="just">
              <a:buNone/>
            </a:pPr>
            <a:r>
              <a:rPr lang="en-US" sz="2400" dirty="0" smtClean="0">
                <a:solidFill>
                  <a:srgbClr val="FF0000"/>
                </a:solidFill>
                <a:latin typeface="Berlin Sans FB" pitchFamily="34" charset="0"/>
              </a:rPr>
              <a:t>3. DTI certification of </a:t>
            </a:r>
            <a:r>
              <a:rPr lang="en-US" sz="2400" dirty="0" smtClean="0">
                <a:solidFill>
                  <a:schemeClr val="bg1"/>
                </a:solidFill>
                <a:latin typeface="Berlin Sans FB" pitchFamily="34" charset="0"/>
              </a:rPr>
              <a:t>rating for those who passed the examination </a:t>
            </a:r>
            <a:r>
              <a:rPr lang="en-US" sz="2400" dirty="0" smtClean="0">
                <a:solidFill>
                  <a:srgbClr val="FF0000"/>
                </a:solidFill>
                <a:latin typeface="Berlin Sans FB" pitchFamily="34" charset="0"/>
              </a:rPr>
              <a:t>but failed to obtain</a:t>
            </a:r>
            <a:r>
              <a:rPr lang="en-US" sz="2400" dirty="0" smtClean="0">
                <a:solidFill>
                  <a:schemeClr val="bg1"/>
                </a:solidFill>
                <a:latin typeface="Berlin Sans FB" pitchFamily="34" charset="0"/>
              </a:rPr>
              <a:t> their license;</a:t>
            </a:r>
          </a:p>
          <a:p>
            <a:pPr algn="just">
              <a:buNone/>
            </a:pPr>
            <a:r>
              <a:rPr lang="en-US" sz="2400" dirty="0" smtClean="0">
                <a:solidFill>
                  <a:srgbClr val="FF0000"/>
                </a:solidFill>
                <a:latin typeface="Berlin Sans FB" pitchFamily="34" charset="0"/>
              </a:rPr>
              <a:t>4. NBI clearance;</a:t>
            </a:r>
          </a:p>
          <a:p>
            <a:pPr algn="just">
              <a:buNone/>
            </a:pPr>
            <a:r>
              <a:rPr lang="en-US" sz="2400" dirty="0" smtClean="0">
                <a:solidFill>
                  <a:srgbClr val="FF0000"/>
                </a:solidFill>
                <a:latin typeface="Berlin Sans FB" pitchFamily="34" charset="0"/>
              </a:rPr>
              <a:t>5. Duly notarized</a:t>
            </a:r>
            <a:r>
              <a:rPr lang="en-US" sz="2400" dirty="0" smtClean="0">
                <a:solidFill>
                  <a:schemeClr val="bg1"/>
                </a:solidFill>
                <a:latin typeface="Berlin Sans FB" pitchFamily="34" charset="0"/>
              </a:rPr>
              <a:t> CPE/CEP certification;</a:t>
            </a:r>
          </a:p>
          <a:p>
            <a:pPr algn="just">
              <a:buNone/>
            </a:pPr>
            <a:r>
              <a:rPr lang="en-US" sz="2400" dirty="0" smtClean="0">
                <a:solidFill>
                  <a:srgbClr val="FF0000"/>
                </a:solidFill>
                <a:latin typeface="Berlin Sans FB" pitchFamily="34" charset="0"/>
              </a:rPr>
              <a:t>6. CSC certification,</a:t>
            </a:r>
            <a:r>
              <a:rPr lang="en-US" sz="2400" dirty="0" smtClean="0">
                <a:solidFill>
                  <a:schemeClr val="bg1"/>
                </a:solidFill>
                <a:latin typeface="Berlin Sans FB" pitchFamily="34" charset="0"/>
              </a:rPr>
              <a:t> DOF, or any other NGA or GOCC certification </a:t>
            </a:r>
            <a:r>
              <a:rPr lang="en-US" sz="2400" dirty="0" smtClean="0">
                <a:solidFill>
                  <a:srgbClr val="FF0000"/>
                </a:solidFill>
                <a:latin typeface="Berlin Sans FB" pitchFamily="34" charset="0"/>
              </a:rPr>
              <a:t>or certification of</a:t>
            </a:r>
            <a:r>
              <a:rPr lang="en-US" sz="2400" dirty="0" smtClean="0">
                <a:solidFill>
                  <a:schemeClr val="bg1"/>
                </a:solidFill>
                <a:latin typeface="Berlin Sans FB" pitchFamily="34" charset="0"/>
              </a:rPr>
              <a:t> accredited seminar/training provider;</a:t>
            </a:r>
          </a:p>
          <a:p>
            <a:pPr algn="just">
              <a:buNone/>
            </a:pPr>
            <a:r>
              <a:rPr lang="en-US" sz="2400" dirty="0" smtClean="0">
                <a:solidFill>
                  <a:srgbClr val="FF0000"/>
                </a:solidFill>
                <a:latin typeface="Berlin Sans FB" pitchFamily="34" charset="0"/>
              </a:rPr>
              <a:t>7. Appointment papers</a:t>
            </a:r>
            <a:r>
              <a:rPr lang="en-US" sz="2400" dirty="0" smtClean="0">
                <a:solidFill>
                  <a:schemeClr val="bg1"/>
                </a:solidFill>
                <a:latin typeface="Berlin Sans FB" pitchFamily="34" charset="0"/>
              </a:rPr>
              <a:t> and service records to prove appraisal or </a:t>
            </a:r>
            <a:r>
              <a:rPr lang="en-US" sz="2400" dirty="0" smtClean="0">
                <a:solidFill>
                  <a:srgbClr val="FF0000"/>
                </a:solidFill>
                <a:latin typeface="Berlin Sans FB" pitchFamily="34" charset="0"/>
              </a:rPr>
              <a:t>assessment experience</a:t>
            </a:r>
            <a:r>
              <a:rPr lang="en-US" sz="2400" dirty="0" smtClean="0">
                <a:solidFill>
                  <a:schemeClr val="bg1"/>
                </a:solidFill>
                <a:latin typeface="Berlin Sans FB" pitchFamily="34" charset="0"/>
              </a:rPr>
              <a:t> for assessors or government appraisers;</a:t>
            </a:r>
          </a:p>
          <a:p>
            <a:pPr algn="just">
              <a:buNone/>
            </a:pPr>
            <a:r>
              <a:rPr lang="en-US" sz="2400" dirty="0" smtClean="0">
                <a:solidFill>
                  <a:srgbClr val="FF0000"/>
                </a:solidFill>
                <a:latin typeface="Berlin Sans FB" pitchFamily="34" charset="0"/>
              </a:rPr>
              <a:t>8. Marriage Certificate</a:t>
            </a:r>
            <a:r>
              <a:rPr lang="en-US" sz="2400" dirty="0" smtClean="0">
                <a:solidFill>
                  <a:schemeClr val="bg1"/>
                </a:solidFill>
                <a:latin typeface="Berlin Sans FB" pitchFamily="34" charset="0"/>
              </a:rPr>
              <a:t> or Marriage Contract;</a:t>
            </a:r>
          </a:p>
          <a:p>
            <a:pPr algn="just">
              <a:buNone/>
            </a:pPr>
            <a:r>
              <a:rPr lang="en-US" sz="2400" dirty="0" smtClean="0">
                <a:solidFill>
                  <a:srgbClr val="FF0000"/>
                </a:solidFill>
                <a:latin typeface="Berlin Sans FB" pitchFamily="34" charset="0"/>
              </a:rPr>
              <a:t>9. 4 passport size</a:t>
            </a:r>
            <a:r>
              <a:rPr lang="en-US" sz="2400" dirty="0" smtClean="0">
                <a:solidFill>
                  <a:schemeClr val="bg1"/>
                </a:solidFill>
                <a:latin typeface="Berlin Sans FB" pitchFamily="34" charset="0"/>
              </a:rPr>
              <a:t> colored photos with complete nametags in </a:t>
            </a:r>
            <a:r>
              <a:rPr lang="en-US" sz="2400" dirty="0" smtClean="0">
                <a:solidFill>
                  <a:srgbClr val="FF0000"/>
                </a:solidFill>
                <a:latin typeface="Berlin Sans FB" pitchFamily="34" charset="0"/>
              </a:rPr>
              <a:t>white background,</a:t>
            </a:r>
            <a:r>
              <a:rPr lang="en-US" sz="2400" dirty="0" smtClean="0">
                <a:solidFill>
                  <a:schemeClr val="bg1"/>
                </a:solidFill>
                <a:latin typeface="Berlin Sans FB" pitchFamily="34" charset="0"/>
              </a:rPr>
              <a:t> original community tax and surety bond </a:t>
            </a:r>
            <a:r>
              <a:rPr lang="en-US" sz="2400" dirty="0" smtClean="0">
                <a:solidFill>
                  <a:srgbClr val="FF0000"/>
                </a:solidFill>
                <a:latin typeface="Berlin Sans FB" pitchFamily="34" charset="0"/>
              </a:rPr>
              <a:t>for RE Brokers and </a:t>
            </a:r>
            <a:r>
              <a:rPr lang="en-US" sz="2400" dirty="0" smtClean="0">
                <a:solidFill>
                  <a:schemeClr val="bg1"/>
                </a:solidFill>
                <a:latin typeface="Berlin Sans FB" pitchFamily="34" charset="0"/>
              </a:rPr>
              <a:t>private RE appraisers.</a:t>
            </a:r>
          </a:p>
          <a:p>
            <a:pPr algn="just">
              <a:buNone/>
            </a:pPr>
            <a:endParaRPr lang="en-US" sz="24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5.jpg"/>
          <p:cNvPicPr>
            <a:picLocks noChangeAspect="1"/>
          </p:cNvPicPr>
          <p:nvPr/>
        </p:nvPicPr>
        <p:blipFill>
          <a:blip r:embed="rId3" cstate="print"/>
          <a:stretch>
            <a:fillRect/>
          </a:stretch>
        </p:blipFill>
        <p:spPr>
          <a:xfrm>
            <a:off x="6096000" y="1"/>
            <a:ext cx="3048000" cy="6858000"/>
          </a:xfrm>
          <a:prstGeom prst="rect">
            <a:avLst/>
          </a:prstGeom>
        </p:spPr>
      </p:pic>
      <p:sp>
        <p:nvSpPr>
          <p:cNvPr id="2" name="Title 1"/>
          <p:cNvSpPr>
            <a:spLocks noGrp="1"/>
          </p:cNvSpPr>
          <p:nvPr>
            <p:ph type="title"/>
          </p:nvPr>
        </p:nvSpPr>
        <p:spPr>
          <a:xfrm>
            <a:off x="228600" y="0"/>
            <a:ext cx="8686800" cy="1066800"/>
          </a:xfrm>
        </p:spPr>
        <p:txBody>
          <a:bodyPr>
            <a:noAutofit/>
          </a:bodyPr>
          <a:lstStyle/>
          <a:p>
            <a:pPr algn="ctr"/>
            <a:r>
              <a:rPr lang="en-US" sz="29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Reinstatement, reissuance or replacement of </a:t>
            </a:r>
            <a:r>
              <a:rPr lang="en-US" sz="2900"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cor</a:t>
            </a:r>
            <a:r>
              <a:rPr lang="en-US" sz="29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 </a:t>
            </a:r>
            <a:r>
              <a:rPr lang="en-US" sz="2900"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pic</a:t>
            </a:r>
            <a:r>
              <a:rPr lang="en-US" sz="29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 &amp; s/t permit</a:t>
            </a:r>
            <a:endParaRPr lang="en-US" sz="29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990600"/>
            <a:ext cx="8686800" cy="4525963"/>
          </a:xfrm>
        </p:spPr>
        <p:txBody>
          <a:bodyPr>
            <a:noAutofit/>
          </a:bodyPr>
          <a:lstStyle/>
          <a:p>
            <a:pPr algn="just"/>
            <a:r>
              <a:rPr lang="en-US" sz="2800" dirty="0" smtClean="0">
                <a:solidFill>
                  <a:schemeClr val="bg1"/>
                </a:solidFill>
                <a:latin typeface="Berlin Sans FB" pitchFamily="34" charset="0"/>
              </a:rPr>
              <a:t>After the expiration of 2 years from </a:t>
            </a:r>
            <a:r>
              <a:rPr lang="en-US" sz="2800" dirty="0" smtClean="0">
                <a:solidFill>
                  <a:srgbClr val="FF0000"/>
                </a:solidFill>
                <a:latin typeface="Berlin Sans FB" pitchFamily="34" charset="0"/>
              </a:rPr>
              <a:t>date of revocation</a:t>
            </a:r>
            <a:r>
              <a:rPr lang="en-US" sz="2800" dirty="0" smtClean="0">
                <a:solidFill>
                  <a:schemeClr val="bg1"/>
                </a:solidFill>
                <a:latin typeface="Berlin Sans FB" pitchFamily="34" charset="0"/>
              </a:rPr>
              <a:t> of COR and/or PIC and upon co</a:t>
            </a:r>
            <a:r>
              <a:rPr lang="en-US" sz="2800" dirty="0" smtClean="0">
                <a:solidFill>
                  <a:srgbClr val="FF0000"/>
                </a:solidFill>
                <a:latin typeface="Berlin Sans FB" pitchFamily="34" charset="0"/>
              </a:rPr>
              <a:t>mpliance with the</a:t>
            </a:r>
            <a:r>
              <a:rPr lang="en-US" sz="2800" dirty="0" smtClean="0">
                <a:solidFill>
                  <a:schemeClr val="bg1"/>
                </a:solidFill>
                <a:latin typeface="Berlin Sans FB" pitchFamily="34" charset="0"/>
              </a:rPr>
              <a:t> required CPE units, and for reasons</a:t>
            </a:r>
            <a:r>
              <a:rPr lang="en-US" sz="2800" dirty="0" smtClean="0">
                <a:solidFill>
                  <a:srgbClr val="FF0000"/>
                </a:solidFill>
                <a:latin typeface="Berlin Sans FB" pitchFamily="34" charset="0"/>
              </a:rPr>
              <a:t> deemed proper</a:t>
            </a:r>
            <a:r>
              <a:rPr lang="en-US" sz="2800" dirty="0" smtClean="0">
                <a:solidFill>
                  <a:schemeClr val="bg1"/>
                </a:solidFill>
                <a:latin typeface="Berlin Sans FB" pitchFamily="34" charset="0"/>
              </a:rPr>
              <a:t> and sufficient, reinstate any revoked</a:t>
            </a:r>
            <a:r>
              <a:rPr lang="en-US" sz="2800" dirty="0" smtClean="0">
                <a:solidFill>
                  <a:srgbClr val="FF0000"/>
                </a:solidFill>
                <a:latin typeface="Berlin Sans FB" pitchFamily="34" charset="0"/>
              </a:rPr>
              <a:t> COR and reissue</a:t>
            </a:r>
            <a:r>
              <a:rPr lang="en-US" sz="2800" dirty="0" smtClean="0">
                <a:solidFill>
                  <a:schemeClr val="bg1"/>
                </a:solidFill>
                <a:latin typeface="Berlin Sans FB" pitchFamily="34" charset="0"/>
              </a:rPr>
              <a:t> suspended PIC and in so doing, may, </a:t>
            </a:r>
            <a:r>
              <a:rPr lang="en-US" sz="2800" dirty="0" smtClean="0">
                <a:solidFill>
                  <a:srgbClr val="FF0000"/>
                </a:solidFill>
                <a:latin typeface="Berlin Sans FB" pitchFamily="34" charset="0"/>
              </a:rPr>
              <a:t>in its discretion,</a:t>
            </a:r>
            <a:r>
              <a:rPr lang="en-US" sz="2800" dirty="0" smtClean="0">
                <a:solidFill>
                  <a:schemeClr val="bg1"/>
                </a:solidFill>
                <a:latin typeface="Berlin Sans FB" pitchFamily="34" charset="0"/>
              </a:rPr>
              <a:t> exempt the applicant from </a:t>
            </a:r>
            <a:r>
              <a:rPr lang="en-US" sz="2800" dirty="0" smtClean="0">
                <a:solidFill>
                  <a:srgbClr val="FF0000"/>
                </a:solidFill>
                <a:latin typeface="Berlin Sans FB" pitchFamily="34" charset="0"/>
              </a:rPr>
              <a:t>taking another</a:t>
            </a:r>
            <a:r>
              <a:rPr lang="en-US" sz="2800" dirty="0" smtClean="0">
                <a:solidFill>
                  <a:schemeClr val="bg1"/>
                </a:solidFill>
                <a:latin typeface="Berlin Sans FB" pitchFamily="34" charset="0"/>
              </a:rPr>
              <a:t> examination;</a:t>
            </a:r>
          </a:p>
          <a:p>
            <a:pPr algn="just"/>
            <a:r>
              <a:rPr lang="en-US" sz="2800" dirty="0" smtClean="0">
                <a:solidFill>
                  <a:schemeClr val="bg1"/>
                </a:solidFill>
                <a:latin typeface="Berlin Sans FB" pitchFamily="34" charset="0"/>
              </a:rPr>
              <a:t>The Board shall issue a resolution</a:t>
            </a:r>
            <a:r>
              <a:rPr lang="en-US" sz="2800" dirty="0" smtClean="0">
                <a:solidFill>
                  <a:srgbClr val="FF0000"/>
                </a:solidFill>
                <a:latin typeface="Berlin Sans FB" pitchFamily="34" charset="0"/>
              </a:rPr>
              <a:t> subject to the</a:t>
            </a:r>
            <a:r>
              <a:rPr lang="en-US" sz="2800" dirty="0" smtClean="0">
                <a:solidFill>
                  <a:schemeClr val="bg1"/>
                </a:solidFill>
                <a:latin typeface="Berlin Sans FB" pitchFamily="34" charset="0"/>
              </a:rPr>
              <a:t> approval of the Commission;</a:t>
            </a:r>
          </a:p>
          <a:p>
            <a:pPr algn="just"/>
            <a:r>
              <a:rPr lang="en-US" sz="2800" dirty="0" smtClean="0">
                <a:solidFill>
                  <a:schemeClr val="bg1"/>
                </a:solidFill>
                <a:latin typeface="Berlin Sans FB" pitchFamily="34" charset="0"/>
              </a:rPr>
              <a:t>A new COR, PIC or S/T Permit may be </a:t>
            </a:r>
            <a:r>
              <a:rPr lang="en-US" sz="2800" dirty="0" smtClean="0">
                <a:solidFill>
                  <a:srgbClr val="FF0000"/>
                </a:solidFill>
                <a:latin typeface="Berlin Sans FB" pitchFamily="34" charset="0"/>
              </a:rPr>
              <a:t>issued to replace</a:t>
            </a:r>
            <a:r>
              <a:rPr lang="en-US" sz="2800" dirty="0" smtClean="0">
                <a:solidFill>
                  <a:schemeClr val="bg1"/>
                </a:solidFill>
                <a:latin typeface="Berlin Sans FB" pitchFamily="34" charset="0"/>
              </a:rPr>
              <a:t> lost, destroyed or mutilated ones, sub</a:t>
            </a:r>
            <a:r>
              <a:rPr lang="en-US" sz="2800" dirty="0" smtClean="0">
                <a:solidFill>
                  <a:srgbClr val="FF0000"/>
                </a:solidFill>
                <a:latin typeface="Berlin Sans FB" pitchFamily="34" charset="0"/>
              </a:rPr>
              <a:t>ject to the rules as</a:t>
            </a:r>
            <a:r>
              <a:rPr lang="en-US" sz="2800" dirty="0" smtClean="0">
                <a:solidFill>
                  <a:schemeClr val="bg1"/>
                </a:solidFill>
                <a:latin typeface="Berlin Sans FB" pitchFamily="34" charset="0"/>
              </a:rPr>
              <a:t> may be promulgated by the Board </a:t>
            </a:r>
            <a:r>
              <a:rPr lang="en-US" sz="2800" dirty="0" smtClean="0">
                <a:solidFill>
                  <a:srgbClr val="FF0000"/>
                </a:solidFill>
                <a:latin typeface="Berlin Sans FB" pitchFamily="34" charset="0"/>
              </a:rPr>
              <a:t>and Commission,</a:t>
            </a:r>
            <a:r>
              <a:rPr lang="en-US" sz="2800" dirty="0" smtClean="0">
                <a:solidFill>
                  <a:schemeClr val="bg1"/>
                </a:solidFill>
                <a:latin typeface="Berlin Sans FB" pitchFamily="34" charset="0"/>
              </a:rPr>
              <a:t> upon payment of the required fees </a:t>
            </a:r>
            <a:r>
              <a:rPr lang="en-US" sz="2800" dirty="0" err="1" smtClean="0">
                <a:solidFill>
                  <a:srgbClr val="FF0000"/>
                </a:solidFill>
                <a:latin typeface="Berlin Sans FB" pitchFamily="34" charset="0"/>
              </a:rPr>
              <a:t>therefor</a:t>
            </a:r>
            <a:r>
              <a:rPr lang="en-US" sz="2800" dirty="0" smtClean="0">
                <a:solidFill>
                  <a:srgbClr val="FF0000"/>
                </a:solidFill>
                <a:latin typeface="Berlin Sans FB" pitchFamily="34" charset="0"/>
              </a:rPr>
              <a:t>.</a:t>
            </a:r>
          </a:p>
          <a:p>
            <a:pPr algn="just"/>
            <a:endParaRPr lang="en-US" sz="28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pic>
        <p:nvPicPr>
          <p:cNvPr id="5" name="Picture 4" descr="real-estate-news1.jpg"/>
          <p:cNvPicPr>
            <a:picLocks noChangeAspect="1"/>
          </p:cNvPicPr>
          <p:nvPr/>
        </p:nvPicPr>
        <p:blipFill>
          <a:blip r:embed="rId3" cstate="print"/>
          <a:stretch>
            <a:fillRect/>
          </a:stretch>
        </p:blipFill>
        <p:spPr>
          <a:xfrm>
            <a:off x="6934200" y="0"/>
            <a:ext cx="2209800" cy="6858000"/>
          </a:xfrm>
          <a:prstGeom prst="rect">
            <a:avLst/>
          </a:prstGeom>
        </p:spPr>
      </p:pic>
      <p:sp>
        <p:nvSpPr>
          <p:cNvPr id="4" name="TextBox 3"/>
          <p:cNvSpPr txBox="1"/>
          <p:nvPr/>
        </p:nvSpPr>
        <p:spPr>
          <a:xfrm>
            <a:off x="0" y="457200"/>
            <a:ext cx="7086600" cy="5632311"/>
          </a:xfrm>
          <a:prstGeom prst="rect">
            <a:avLst/>
          </a:prstGeom>
          <a:noFill/>
        </p:spPr>
        <p:txBody>
          <a:bodyPr wrap="square" rtlCol="0">
            <a:spAutoFit/>
          </a:bodyPr>
          <a:lstStyle/>
          <a:p>
            <a:pPr algn="ctr"/>
            <a:r>
              <a:rPr lang="en-US" sz="7200" b="1" dirty="0" smtClean="0">
                <a:solidFill>
                  <a:srgbClr val="C00000"/>
                </a:solidFill>
                <a:effectLst>
                  <a:outerShdw blurRad="38100" dist="38100" dir="2700000" algn="tl">
                    <a:srgbClr val="000000">
                      <a:alpha val="43137"/>
                    </a:srgbClr>
                  </a:outerShdw>
                </a:effectLst>
                <a:latin typeface="Algerian" pitchFamily="82" charset="0"/>
              </a:rPr>
              <a:t>Who are real estate service practitioners or RESP?</a:t>
            </a:r>
            <a:endParaRPr lang="en-US" sz="7200" b="1" dirty="0">
              <a:solidFill>
                <a:srgbClr val="C00000"/>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6.jpg"/>
          <p:cNvPicPr>
            <a:picLocks noChangeAspect="1"/>
          </p:cNvPicPr>
          <p:nvPr/>
        </p:nvPicPr>
        <p:blipFill>
          <a:blip r:embed="rId3" cstate="print"/>
          <a:stretch>
            <a:fillRect/>
          </a:stretch>
        </p:blipFill>
        <p:spPr>
          <a:xfrm>
            <a:off x="0" y="1"/>
            <a:ext cx="3352800" cy="6858000"/>
          </a:xfrm>
          <a:prstGeom prst="rect">
            <a:avLst/>
          </a:prstGeom>
        </p:spPr>
      </p:pic>
      <p:sp>
        <p:nvSpPr>
          <p:cNvPr id="2" name="Title 1"/>
          <p:cNvSpPr>
            <a:spLocks noGrp="1"/>
          </p:cNvSpPr>
          <p:nvPr>
            <p:ph type="title"/>
          </p:nvPr>
        </p:nvSpPr>
        <p:spPr>
          <a:xfrm>
            <a:off x="2590800" y="457200"/>
            <a:ext cx="6400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Roster </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124200" y="1554162"/>
            <a:ext cx="5867400" cy="4525963"/>
          </a:xfrm>
        </p:spPr>
        <p:txBody>
          <a:bodyPr>
            <a:normAutofit lnSpcReduction="10000"/>
          </a:bodyPr>
          <a:lstStyle/>
          <a:p>
            <a:r>
              <a:rPr lang="en-US" sz="3000" dirty="0" smtClean="0">
                <a:solidFill>
                  <a:schemeClr val="bg1"/>
                </a:solidFill>
                <a:latin typeface="Berlin Sans FB" pitchFamily="34" charset="0"/>
              </a:rPr>
              <a:t>The Board, in coordination with the AIPO of RESP, shall prepare, update and maintain a roster of RESP which shall contain the names of all registered RESP, their residence and office address, license numbers, dates of registration or issuance of certificates and other data which the Board may deem pertinent.</a:t>
            </a:r>
            <a:endParaRPr lang="en-US" sz="30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5.jpg"/>
          <p:cNvPicPr>
            <a:picLocks noChangeAspect="1"/>
          </p:cNvPicPr>
          <p:nvPr/>
        </p:nvPicPr>
        <p:blipFill>
          <a:blip r:embed="rId3" cstate="print"/>
          <a:stretch>
            <a:fillRect/>
          </a:stretch>
        </p:blipFill>
        <p:spPr>
          <a:xfrm>
            <a:off x="6096000" y="1"/>
            <a:ext cx="3048000" cy="68580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Special/temporary permit</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04800" y="1295400"/>
            <a:ext cx="5867400" cy="5181600"/>
          </a:xfrm>
        </p:spPr>
        <p:txBody>
          <a:bodyPr>
            <a:normAutofit lnSpcReduction="10000"/>
          </a:bodyPr>
          <a:lstStyle/>
          <a:p>
            <a:pPr algn="just"/>
            <a:r>
              <a:rPr lang="en-US" sz="3000" dirty="0" smtClean="0">
                <a:solidFill>
                  <a:schemeClr val="bg1"/>
                </a:solidFill>
                <a:latin typeface="Berlin Sans FB" pitchFamily="34" charset="0"/>
              </a:rPr>
              <a:t>Upon application and payment of the required fees and subject to the approval of the Commission, the Board may issue special/temporary permit to RESP from foreign countries whose services are urgently needed in the absence of </a:t>
            </a:r>
            <a:r>
              <a:rPr lang="en-US" sz="3000" dirty="0" err="1" smtClean="0">
                <a:solidFill>
                  <a:schemeClr val="bg1"/>
                </a:solidFill>
                <a:latin typeface="Berlin Sans FB" pitchFamily="34" charset="0"/>
              </a:rPr>
              <a:t>unavailibility</a:t>
            </a:r>
            <a:r>
              <a:rPr lang="en-US" sz="3000" dirty="0" smtClean="0">
                <a:solidFill>
                  <a:schemeClr val="bg1"/>
                </a:solidFill>
                <a:latin typeface="Berlin Sans FB" pitchFamily="34" charset="0"/>
              </a:rPr>
              <a:t> of local RESP for the purpose of promoting or enhancing the practice of the profession in the Philippines.</a:t>
            </a:r>
            <a:endParaRPr lang="en-US" sz="30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6.jpg"/>
          <p:cNvPicPr>
            <a:picLocks noChangeAspect="1"/>
          </p:cNvPicPr>
          <p:nvPr/>
        </p:nvPicPr>
        <p:blipFill>
          <a:blip r:embed="rId3" cstate="print"/>
          <a:stretch>
            <a:fillRect/>
          </a:stretch>
        </p:blipFill>
        <p:spPr>
          <a:xfrm>
            <a:off x="0" y="1"/>
            <a:ext cx="3352800" cy="6858000"/>
          </a:xfrm>
          <a:prstGeom prst="rect">
            <a:avLst/>
          </a:prstGeom>
        </p:spPr>
      </p:pic>
      <p:sp>
        <p:nvSpPr>
          <p:cNvPr id="2" name="Title 1"/>
          <p:cNvSpPr>
            <a:spLocks noGrp="1"/>
          </p:cNvSpPr>
          <p:nvPr>
            <p:ph type="title"/>
          </p:nvPr>
        </p:nvSpPr>
        <p:spPr>
          <a:xfrm>
            <a:off x="1143000" y="457200"/>
            <a:ext cx="7848600" cy="838200"/>
          </a:xfrm>
        </p:spPr>
        <p:txBody>
          <a:bodyPr>
            <a:normAutofit/>
          </a:bodyPr>
          <a:lstStyle/>
          <a:p>
            <a:pPr algn="ctr"/>
            <a:r>
              <a:rPr lang="en-US" sz="35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Foreign reciprocity</a:t>
            </a:r>
            <a:endParaRPr lang="en-US" sz="35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124200" y="1295400"/>
            <a:ext cx="5867400" cy="5410200"/>
          </a:xfrm>
        </p:spPr>
        <p:txBody>
          <a:bodyPr>
            <a:normAutofit fontScale="92500" lnSpcReduction="20000"/>
          </a:bodyPr>
          <a:lstStyle/>
          <a:p>
            <a:pPr algn="just"/>
            <a:r>
              <a:rPr lang="en-US" dirty="0" smtClean="0">
                <a:solidFill>
                  <a:schemeClr val="bg1"/>
                </a:solidFill>
                <a:latin typeface="Berlin Sans FB" pitchFamily="34" charset="0"/>
              </a:rPr>
              <a:t>No foreign RESP shall be admitted to the licensure examination, be given a COR or PIC, be issued a Special/Temporary Permit, or be entitled to any of the privileges under RA No. 9646 and the IRR unless the country of which he/she is a citizen of specifically allows Filipino RESP to practice within its territorial limits on the same basis as the citizens of such foreign country</a:t>
            </a:r>
            <a:r>
              <a:rPr lang="en-US" sz="3000" dirty="0" smtClean="0">
                <a:solidFill>
                  <a:schemeClr val="bg1"/>
                </a:solidFill>
                <a:latin typeface="Berlin Sans FB" pitchFamily="34" charset="0"/>
              </a:rPr>
              <a:t>.</a:t>
            </a:r>
            <a:endParaRPr lang="en-US" sz="3000" dirty="0">
              <a:solidFill>
                <a:schemeClr val="bg1"/>
              </a:solidFill>
              <a:latin typeface="Berlin Sans FB" pitchFamily="34" charset="0"/>
            </a:endParaRPr>
          </a:p>
        </p:txBody>
      </p:sp>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381000" y="914400"/>
            <a:ext cx="8305800" cy="4524315"/>
          </a:xfrm>
          <a:prstGeom prst="rect">
            <a:avLst/>
          </a:prstGeom>
        </p:spPr>
        <p:txBody>
          <a:bodyPr wrap="square">
            <a:spAutoFit/>
          </a:bodyPr>
          <a:lstStyle/>
          <a:p>
            <a:pPr algn="ctr">
              <a:buNone/>
            </a:pPr>
            <a:r>
              <a:rPr lang="en-US" sz="9600" dirty="0" smtClean="0">
                <a:solidFill>
                  <a:schemeClr val="bg1"/>
                </a:solidFill>
                <a:effectLst>
                  <a:outerShdw blurRad="38100" dist="38100" dir="2700000" algn="tl">
                    <a:srgbClr val="000000">
                      <a:alpha val="43137"/>
                    </a:srgbClr>
                  </a:outerShdw>
                </a:effectLst>
                <a:latin typeface="Algerian" pitchFamily="82" charset="0"/>
              </a:rPr>
              <a:t>PRACTICE OF REAL ESTATE SERVICE</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1828800" y="1194030"/>
            <a:ext cx="5867400" cy="4778878"/>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OATH</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219200"/>
            <a:ext cx="8686800" cy="4525963"/>
          </a:xfrm>
        </p:spPr>
        <p:txBody>
          <a:bodyPr>
            <a:normAutofit fontScale="92500"/>
          </a:bodyPr>
          <a:lstStyle/>
          <a:p>
            <a:pPr algn="just"/>
            <a:r>
              <a:rPr lang="en-US" dirty="0" smtClean="0">
                <a:solidFill>
                  <a:schemeClr val="bg1"/>
                </a:solidFill>
                <a:latin typeface="Berlin Sans FB" pitchFamily="34" charset="0"/>
              </a:rPr>
              <a:t>All successful examinees qualified for registration, all qualified applicants for registration without examination and accredited sales persons shall be required to take an oath before –</a:t>
            </a:r>
          </a:p>
          <a:p>
            <a:pPr algn="just">
              <a:buNone/>
            </a:pPr>
            <a:r>
              <a:rPr lang="en-US" dirty="0" smtClean="0">
                <a:solidFill>
                  <a:schemeClr val="bg1"/>
                </a:solidFill>
                <a:latin typeface="Berlin Sans FB" pitchFamily="34" charset="0"/>
              </a:rPr>
              <a:t>    	-any member of the Board</a:t>
            </a:r>
          </a:p>
          <a:p>
            <a:pPr algn="just">
              <a:buNone/>
            </a:pPr>
            <a:r>
              <a:rPr lang="en-US" dirty="0" smtClean="0">
                <a:solidFill>
                  <a:schemeClr val="bg1"/>
                </a:solidFill>
                <a:latin typeface="Berlin Sans FB" pitchFamily="34" charset="0"/>
              </a:rPr>
              <a:t>		-any duly authorized officer of the 				Commission to administer oath</a:t>
            </a:r>
          </a:p>
          <a:p>
            <a:pPr algn="just">
              <a:buNone/>
            </a:pPr>
            <a:r>
              <a:rPr lang="en-US" dirty="0" smtClean="0">
                <a:solidFill>
                  <a:schemeClr val="bg1"/>
                </a:solidFill>
                <a:latin typeface="Berlin Sans FB" pitchFamily="34" charset="0"/>
              </a:rPr>
              <a:t>	prior to entering into the practice of RES in the Philippines.</a:t>
            </a:r>
            <a:endParaRPr lang="en-US"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3998384" y="2667000"/>
            <a:ext cx="5145616" cy="4191000"/>
          </a:xfrm>
          <a:prstGeom prst="rect">
            <a:avLst/>
          </a:prstGeom>
        </p:spPr>
      </p:pic>
      <p:sp>
        <p:nvSpPr>
          <p:cNvPr id="2" name="Title 1"/>
          <p:cNvSpPr>
            <a:spLocks noGrp="1"/>
          </p:cNvSpPr>
          <p:nvPr>
            <p:ph type="title"/>
          </p:nvPr>
        </p:nvSpPr>
        <p:spPr/>
        <p:txBody>
          <a:bodyPr>
            <a:normAutofit/>
          </a:bodyPr>
          <a:lstStyle/>
          <a:p>
            <a:pPr algn="ctr"/>
            <a:r>
              <a:rPr lang="en-US" sz="3500" b="1" dirty="0" smtClean="0">
                <a:solidFill>
                  <a:srgbClr val="FF0000"/>
                </a:solidFill>
                <a:latin typeface="Castellar" pitchFamily="18" charset="0"/>
              </a:rPr>
              <a:t>bond</a:t>
            </a:r>
            <a:endParaRPr lang="en-US" sz="3500" b="1" dirty="0">
              <a:solidFill>
                <a:srgbClr val="FF0000"/>
              </a:solidFill>
              <a:latin typeface="Castellar" pitchFamily="18" charset="0"/>
            </a:endParaRPr>
          </a:p>
        </p:txBody>
      </p:sp>
      <p:sp>
        <p:nvSpPr>
          <p:cNvPr id="3" name="Content Placeholder 2"/>
          <p:cNvSpPr>
            <a:spLocks noGrp="1"/>
          </p:cNvSpPr>
          <p:nvPr>
            <p:ph idx="1"/>
          </p:nvPr>
        </p:nvSpPr>
        <p:spPr>
          <a:xfrm>
            <a:off x="0" y="1143000"/>
            <a:ext cx="7620000" cy="4525963"/>
          </a:xfrm>
        </p:spPr>
        <p:txBody>
          <a:bodyPr>
            <a:normAutofit/>
          </a:bodyPr>
          <a:lstStyle/>
          <a:p>
            <a:pPr algn="just"/>
            <a:r>
              <a:rPr lang="en-US" sz="3000" dirty="0" smtClean="0">
                <a:solidFill>
                  <a:schemeClr val="bg1"/>
                </a:solidFill>
                <a:latin typeface="Berlin Sans FB" pitchFamily="34" charset="0"/>
              </a:rPr>
              <a:t>All RE Broker and private RE Appraiser shall, in addition to the oath referred to in the preceding section, be required to post a professional indemnity insurance, cash or surety bond, in the amount to be determined by the Board, which in no case shall be less than P20,000.00, without prejudice to the additional requirement of the client. It will be renewable every 3 years.</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0" y="2438400"/>
            <a:ext cx="4210050" cy="44196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acts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4114800" y="1554162"/>
            <a:ext cx="4648200" cy="4525963"/>
          </a:xfrm>
        </p:spPr>
        <p:txBody>
          <a:bodyPr/>
          <a:lstStyle/>
          <a:p>
            <a:pPr algn="just"/>
            <a:r>
              <a:rPr lang="en-US" sz="3000" dirty="0" smtClean="0">
                <a:solidFill>
                  <a:schemeClr val="bg1"/>
                </a:solidFill>
                <a:latin typeface="Berlin Sans FB" pitchFamily="34" charset="0"/>
              </a:rPr>
              <a:t>Any single act or transaction embraced with the provisions of Section 3(g), Rule I hereof, as performed by RESP, shall constitute an act of engaging in the practice of RES.</a:t>
            </a:r>
          </a:p>
          <a:p>
            <a:endParaRPr lang="en-US" dirty="0"/>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5029200" y="2079122"/>
            <a:ext cx="4114800" cy="4778878"/>
          </a:xfrm>
          <a:prstGeom prst="rect">
            <a:avLst/>
          </a:prstGeom>
        </p:spPr>
      </p:pic>
      <p:sp>
        <p:nvSpPr>
          <p:cNvPr id="2" name="Title 1"/>
          <p:cNvSpPr>
            <a:spLocks noGrp="1"/>
          </p:cNvSpPr>
          <p:nvPr>
            <p:ph type="title"/>
          </p:nvPr>
        </p:nvSpPr>
        <p:spPr>
          <a:xfrm>
            <a:off x="304800" y="457200"/>
            <a:ext cx="73152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exemptions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0" y="1295400"/>
            <a:ext cx="6553200" cy="5562600"/>
          </a:xfrm>
        </p:spPr>
        <p:txBody>
          <a:bodyPr>
            <a:noAutofit/>
          </a:bodyPr>
          <a:lstStyle/>
          <a:p>
            <a:pPr algn="just"/>
            <a:r>
              <a:rPr lang="en-US" sz="3000" dirty="0" smtClean="0">
                <a:solidFill>
                  <a:schemeClr val="bg1"/>
                </a:solidFill>
                <a:latin typeface="Berlin Sans FB" pitchFamily="34" charset="0"/>
              </a:rPr>
              <a:t>The provisions of R.A. No. 9646 and the IRR shall not apply to the ff:</a:t>
            </a:r>
          </a:p>
          <a:p>
            <a:pPr algn="just">
              <a:buNone/>
            </a:pPr>
            <a:r>
              <a:rPr lang="en-US" sz="3000" dirty="0" smtClean="0">
                <a:solidFill>
                  <a:schemeClr val="bg1"/>
                </a:solidFill>
                <a:latin typeface="Berlin Sans FB" pitchFamily="34" charset="0"/>
              </a:rPr>
              <a:t>	(a) </a:t>
            </a:r>
            <a:r>
              <a:rPr lang="en-US" sz="3000" b="1" dirty="0" smtClean="0">
                <a:solidFill>
                  <a:schemeClr val="bg1"/>
                </a:solidFill>
                <a:latin typeface="Berlin Sans FB" pitchFamily="34" charset="0"/>
              </a:rPr>
              <a:t>Landowners </a:t>
            </a:r>
            <a:r>
              <a:rPr lang="en-US" sz="3000" dirty="0" smtClean="0">
                <a:solidFill>
                  <a:schemeClr val="bg1"/>
                </a:solidFill>
                <a:latin typeface="Berlin Sans FB" pitchFamily="34" charset="0"/>
              </a:rPr>
              <a:t>(</a:t>
            </a:r>
            <a:r>
              <a:rPr lang="en-US" sz="3000" dirty="0" err="1" smtClean="0">
                <a:solidFill>
                  <a:schemeClr val="bg1"/>
                </a:solidFill>
                <a:latin typeface="Berlin Sans FB" pitchFamily="34" charset="0"/>
              </a:rPr>
              <a:t>nat</a:t>
            </a:r>
            <a:r>
              <a:rPr lang="en-US" sz="3000" dirty="0" smtClean="0">
                <a:solidFill>
                  <a:schemeClr val="bg1"/>
                </a:solidFill>
                <a:latin typeface="Berlin Sans FB" pitchFamily="34" charset="0"/>
              </a:rPr>
              <a:t>/</a:t>
            </a:r>
            <a:r>
              <a:rPr lang="en-US" sz="3000" dirty="0" err="1" smtClean="0">
                <a:solidFill>
                  <a:schemeClr val="bg1"/>
                </a:solidFill>
                <a:latin typeface="Berlin Sans FB" pitchFamily="34" charset="0"/>
              </a:rPr>
              <a:t>jur</a:t>
            </a:r>
            <a:r>
              <a:rPr lang="en-US" sz="3000" dirty="0" smtClean="0">
                <a:solidFill>
                  <a:schemeClr val="bg1"/>
                </a:solidFill>
                <a:latin typeface="Berlin Sans FB" pitchFamily="34" charset="0"/>
              </a:rPr>
              <a:t>) who shall directly perform the acts mentioned in Sec. 3(g) with reference to his/her or its own property, except for real estate developers who are regulated and registered with the HLURB;</a:t>
            </a:r>
          </a:p>
          <a:p>
            <a:pPr algn="just">
              <a:buNone/>
            </a:pPr>
            <a:r>
              <a:rPr lang="en-US" sz="3000" dirty="0" smtClean="0">
                <a:solidFill>
                  <a:schemeClr val="bg1"/>
                </a:solidFill>
                <a:latin typeface="Berlin Sans FB" pitchFamily="34" charset="0"/>
              </a:rPr>
              <a:t> 	(b) </a:t>
            </a:r>
            <a:r>
              <a:rPr lang="en-US" sz="3000" b="1" dirty="0" smtClean="0">
                <a:solidFill>
                  <a:schemeClr val="bg1"/>
                </a:solidFill>
                <a:latin typeface="Berlin Sans FB" pitchFamily="34" charset="0"/>
              </a:rPr>
              <a:t>Receiver, </a:t>
            </a:r>
            <a:r>
              <a:rPr lang="en-US" sz="3000" dirty="0" smtClean="0">
                <a:solidFill>
                  <a:schemeClr val="bg1"/>
                </a:solidFill>
                <a:latin typeface="Berlin Sans FB" pitchFamily="34" charset="0"/>
              </a:rPr>
              <a:t>trustee or assignee in bankruptcy or insolvency proceedings;</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0" y="1219200"/>
            <a:ext cx="4267200" cy="5638800"/>
          </a:xfrm>
          <a:prstGeom prst="rect">
            <a:avLst/>
          </a:prstGeom>
        </p:spPr>
      </p:pic>
      <p:sp>
        <p:nvSpPr>
          <p:cNvPr id="2" name="Title 1"/>
          <p:cNvSpPr>
            <a:spLocks noGrp="1"/>
          </p:cNvSpPr>
          <p:nvPr>
            <p:ph type="title"/>
          </p:nvPr>
        </p:nvSpPr>
        <p:spPr>
          <a:xfrm>
            <a:off x="304800" y="228600"/>
            <a:ext cx="8686800" cy="838200"/>
          </a:xfrm>
        </p:spPr>
        <p:txBody>
          <a:bodyPr>
            <a:normAutofit/>
          </a:bodyPr>
          <a:lstStyle/>
          <a:p>
            <a:pPr algn="ctr"/>
            <a:r>
              <a:rPr lang="en-US" sz="35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exemptions</a:t>
            </a:r>
            <a:endParaRPr lang="en-US" sz="35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1752600" y="990600"/>
            <a:ext cx="7162800" cy="5562600"/>
          </a:xfrm>
        </p:spPr>
        <p:txBody>
          <a:bodyPr>
            <a:noAutofit/>
          </a:bodyPr>
          <a:lstStyle/>
          <a:p>
            <a:pPr algn="just">
              <a:buNone/>
            </a:pPr>
            <a:r>
              <a:rPr lang="en-US" sz="3000" dirty="0" smtClean="0">
                <a:solidFill>
                  <a:schemeClr val="bg1"/>
                </a:solidFill>
                <a:latin typeface="Berlin Sans FB" pitchFamily="34" charset="0"/>
              </a:rPr>
              <a:t>	(c) Any person acting pursuant to the order of the court of justice;</a:t>
            </a:r>
          </a:p>
          <a:p>
            <a:pPr algn="just">
              <a:buNone/>
            </a:pPr>
            <a:r>
              <a:rPr lang="en-US" sz="3000" dirty="0" smtClean="0">
                <a:solidFill>
                  <a:schemeClr val="bg1"/>
                </a:solidFill>
                <a:latin typeface="Berlin Sans FB" pitchFamily="34" charset="0"/>
              </a:rPr>
              <a:t>	(d) Any person</a:t>
            </a:r>
            <a:r>
              <a:rPr lang="en-US" sz="3000" b="1" dirty="0" smtClean="0">
                <a:solidFill>
                  <a:schemeClr val="bg1"/>
                </a:solidFill>
                <a:latin typeface="Berlin Sans FB" pitchFamily="34" charset="0"/>
              </a:rPr>
              <a:t> </a:t>
            </a:r>
            <a:r>
              <a:rPr lang="en-US" sz="3000" dirty="0" smtClean="0">
                <a:solidFill>
                  <a:schemeClr val="bg1"/>
                </a:solidFill>
                <a:latin typeface="Berlin Sans FB" pitchFamily="34" charset="0"/>
              </a:rPr>
              <a:t>who is directly constituted attorney-in-fact for purposes of sale, mortgage, lease or exchange, or other similar contracts of real estate, without requiring any form of compensation or </a:t>
            </a:r>
            <a:r>
              <a:rPr lang="en-US" sz="3000" dirty="0" err="1" smtClean="0">
                <a:solidFill>
                  <a:schemeClr val="bg1"/>
                </a:solidFill>
                <a:latin typeface="Berlin Sans FB" pitchFamily="34" charset="0"/>
              </a:rPr>
              <a:t>renumeration</a:t>
            </a:r>
            <a:r>
              <a:rPr lang="en-US" sz="3000" dirty="0" smtClean="0">
                <a:solidFill>
                  <a:schemeClr val="bg1"/>
                </a:solidFill>
                <a:latin typeface="Berlin Sans FB" pitchFamily="34" charset="0"/>
              </a:rPr>
              <a:t>; and</a:t>
            </a:r>
          </a:p>
          <a:p>
            <a:pPr algn="just">
              <a:buNone/>
            </a:pPr>
            <a:r>
              <a:rPr lang="en-US" sz="3000" dirty="0" smtClean="0">
                <a:solidFill>
                  <a:schemeClr val="bg1"/>
                </a:solidFill>
                <a:latin typeface="Berlin Sans FB" pitchFamily="34" charset="0"/>
              </a:rPr>
              <a:t>	(e) Public Officers in the performance of their official duties and functions, except government assessors or appraisers.</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1828800" y="1194030"/>
            <a:ext cx="5867400" cy="4778878"/>
          </a:xfrm>
          <a:prstGeom prst="rect">
            <a:avLst/>
          </a:prstGeom>
        </p:spPr>
      </p:pic>
      <p:sp>
        <p:nvSpPr>
          <p:cNvPr id="2" name="Title 1"/>
          <p:cNvSpPr>
            <a:spLocks noGrp="1"/>
          </p:cNvSpPr>
          <p:nvPr>
            <p:ph type="title"/>
          </p:nvPr>
        </p:nvSpPr>
        <p:spPr>
          <a:xfrm>
            <a:off x="228600" y="0"/>
            <a:ext cx="8686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Prohibited acts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685800"/>
            <a:ext cx="8686800" cy="6172200"/>
          </a:xfrm>
        </p:spPr>
        <p:txBody>
          <a:bodyPr>
            <a:noAutofit/>
          </a:bodyPr>
          <a:lstStyle/>
          <a:p>
            <a:pPr algn="just">
              <a:buNone/>
            </a:pPr>
            <a:r>
              <a:rPr lang="en-US" sz="2500" dirty="0" smtClean="0">
                <a:solidFill>
                  <a:schemeClr val="bg1"/>
                </a:solidFill>
                <a:latin typeface="Berlin Sans FB" pitchFamily="34" charset="0"/>
              </a:rPr>
              <a:t>Any person who shall -</a:t>
            </a:r>
          </a:p>
          <a:p>
            <a:pPr algn="just"/>
            <a:r>
              <a:rPr lang="en-US" sz="2500" dirty="0" err="1" smtClean="0">
                <a:solidFill>
                  <a:schemeClr val="bg1"/>
                </a:solidFill>
                <a:latin typeface="Berlin Sans FB" pitchFamily="34" charset="0"/>
              </a:rPr>
              <a:t>Pratice</a:t>
            </a:r>
            <a:r>
              <a:rPr lang="en-US" sz="2500" dirty="0" smtClean="0">
                <a:solidFill>
                  <a:schemeClr val="bg1"/>
                </a:solidFill>
                <a:latin typeface="Berlin Sans FB" pitchFamily="34" charset="0"/>
              </a:rPr>
              <a:t> or offer to practice real estate service in the Philippines</a:t>
            </a:r>
          </a:p>
          <a:p>
            <a:pPr algn="just"/>
            <a:r>
              <a:rPr lang="en-US" sz="2500" dirty="0" smtClean="0">
                <a:solidFill>
                  <a:schemeClr val="bg1"/>
                </a:solidFill>
                <a:latin typeface="Berlin Sans FB" pitchFamily="34" charset="0"/>
              </a:rPr>
              <a:t>Offer himself as RESP</a:t>
            </a:r>
          </a:p>
          <a:p>
            <a:pPr algn="just"/>
            <a:r>
              <a:rPr lang="en-US" sz="2500" dirty="0" smtClean="0">
                <a:solidFill>
                  <a:schemeClr val="bg1"/>
                </a:solidFill>
                <a:latin typeface="Berlin Sans FB" pitchFamily="34" charset="0"/>
              </a:rPr>
              <a:t>Use title, word, letter, figure or any sign tending to convey the impression one is a RESP</a:t>
            </a:r>
          </a:p>
          <a:p>
            <a:pPr algn="just"/>
            <a:r>
              <a:rPr lang="en-US" sz="2500" dirty="0" smtClean="0">
                <a:solidFill>
                  <a:schemeClr val="bg1"/>
                </a:solidFill>
                <a:latin typeface="Berlin Sans FB" pitchFamily="34" charset="0"/>
              </a:rPr>
              <a:t>Advertise or indicate in any manner whatsoever that one is qualified to practice the profession</a:t>
            </a:r>
          </a:p>
          <a:p>
            <a:pPr algn="just"/>
            <a:r>
              <a:rPr lang="en-US" sz="2500" dirty="0" smtClean="0">
                <a:solidFill>
                  <a:schemeClr val="bg1"/>
                </a:solidFill>
                <a:latin typeface="Berlin Sans FB" pitchFamily="34" charset="0"/>
              </a:rPr>
              <a:t>Be appointed as real property appraiser or assessor in any national government entity or LGU,</a:t>
            </a:r>
            <a:endParaRPr lang="en-US" sz="2400" dirty="0" smtClean="0">
              <a:solidFill>
                <a:schemeClr val="bg1"/>
              </a:solidFill>
              <a:latin typeface="Berlin Sans FB" pitchFamily="34" charset="0"/>
            </a:endParaRPr>
          </a:p>
          <a:p>
            <a:pPr algn="just">
              <a:buNone/>
            </a:pPr>
            <a:r>
              <a:rPr lang="en-US" sz="2500" dirty="0" smtClean="0">
                <a:solidFill>
                  <a:schemeClr val="bg1"/>
                </a:solidFill>
                <a:latin typeface="Berlin Sans FB" pitchFamily="34" charset="0"/>
              </a:rPr>
              <a:t>	</a:t>
            </a:r>
            <a:r>
              <a:rPr lang="en-US" sz="2000" dirty="0" smtClean="0">
                <a:solidFill>
                  <a:schemeClr val="bg1"/>
                </a:solidFill>
                <a:latin typeface="Berlin Sans FB" pitchFamily="34" charset="0"/>
              </a:rPr>
              <a:t>Unless he/she has satisfactorily passed the licensure examination given by the Board, except as otherwise provided in RA No. 9646 and the IRR, is a holder of COR, PIC or valid S/T Permit duly issued to him by the Board and the Commission; and, in the case of RE Broker and private appraisers, the have paid the required bond.</a:t>
            </a:r>
            <a:endParaRPr lang="en-US" sz="2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a typeface="Verdana" pitchFamily="34" charset="0"/>
                <a:cs typeface="Verdana" pitchFamily="34" charset="0"/>
              </a:rPr>
              <a:t>Real estate consultant</a:t>
            </a:r>
            <a:endParaRPr lang="en-US" sz="4000" b="1" dirty="0">
              <a:solidFill>
                <a:srgbClr val="FF0000"/>
              </a:solidFill>
              <a:latin typeface="Castellar" pitchFamily="18" charset="0"/>
              <a:ea typeface="Verdana" pitchFamily="34" charset="0"/>
              <a:cs typeface="Verdana" pitchFamily="34" charset="0"/>
            </a:endParaRPr>
          </a:p>
        </p:txBody>
      </p:sp>
      <p:sp>
        <p:nvSpPr>
          <p:cNvPr id="3" name="Content Placeholder 2"/>
          <p:cNvSpPr>
            <a:spLocks noGrp="1"/>
          </p:cNvSpPr>
          <p:nvPr>
            <p:ph idx="1"/>
          </p:nvPr>
        </p:nvSpPr>
        <p:spPr>
          <a:xfrm>
            <a:off x="2362200" y="1066800"/>
            <a:ext cx="6781800" cy="4525963"/>
          </a:xfrm>
        </p:spPr>
        <p:txBody>
          <a:bodyPr>
            <a:noAutofit/>
          </a:bodyPr>
          <a:lstStyle/>
          <a:p>
            <a:pPr algn="just"/>
            <a:r>
              <a:rPr lang="en-US" sz="3000" dirty="0" smtClean="0">
                <a:solidFill>
                  <a:schemeClr val="bg1"/>
                </a:solidFill>
                <a:latin typeface="Berlin Sans FB" pitchFamily="34" charset="0"/>
                <a:cs typeface="Calibri" pitchFamily="34" charset="0"/>
              </a:rPr>
              <a:t>is a duly registered and licensed natural person, for a professional fee, compensation or other valuable consideration, offers or renders professional advice and judgment on:</a:t>
            </a:r>
          </a:p>
          <a:p>
            <a:pPr algn="just">
              <a:buNone/>
            </a:pPr>
            <a:r>
              <a:rPr lang="en-US" sz="3000" dirty="0" smtClean="0">
                <a:solidFill>
                  <a:schemeClr val="bg1"/>
                </a:solidFill>
                <a:latin typeface="Berlin Sans FB" pitchFamily="34" charset="0"/>
                <a:cs typeface="Calibri" pitchFamily="34" charset="0"/>
              </a:rPr>
              <a:t>	(</a:t>
            </a:r>
            <a:r>
              <a:rPr lang="en-US" sz="3000" dirty="0" err="1" smtClean="0">
                <a:solidFill>
                  <a:schemeClr val="bg1"/>
                </a:solidFill>
                <a:latin typeface="Berlin Sans FB" pitchFamily="34" charset="0"/>
                <a:cs typeface="Calibri" pitchFamily="34" charset="0"/>
              </a:rPr>
              <a:t>i</a:t>
            </a:r>
            <a:r>
              <a:rPr lang="en-US" sz="3000" dirty="0" smtClean="0">
                <a:solidFill>
                  <a:schemeClr val="bg1"/>
                </a:solidFill>
                <a:latin typeface="Berlin Sans FB" pitchFamily="34" charset="0"/>
                <a:cs typeface="Calibri" pitchFamily="34" charset="0"/>
              </a:rPr>
              <a:t>) the acquisition, enhancement, preservation, utilization or disposition of lands or improvements thereon; and </a:t>
            </a:r>
          </a:p>
          <a:p>
            <a:pPr algn="just">
              <a:buNone/>
            </a:pPr>
            <a:r>
              <a:rPr lang="en-US" sz="3000" dirty="0" smtClean="0">
                <a:solidFill>
                  <a:schemeClr val="bg1"/>
                </a:solidFill>
                <a:latin typeface="Berlin Sans FB" pitchFamily="34" charset="0"/>
                <a:cs typeface="Calibri" pitchFamily="34" charset="0"/>
              </a:rPr>
              <a:t>	(ii) the conception, planning, management and development of real estate projects.</a:t>
            </a:r>
          </a:p>
          <a:p>
            <a:pPr algn="just">
              <a:buNone/>
            </a:pPr>
            <a:endParaRPr lang="en-US" sz="3000" dirty="0">
              <a:solidFill>
                <a:schemeClr val="bg1"/>
              </a:solidFill>
              <a:latin typeface="Berlin Sans FB" pitchFamily="34" charset="0"/>
              <a:cs typeface="Calibri" pitchFamily="34" charset="0"/>
            </a:endParaRPr>
          </a:p>
        </p:txBody>
      </p:sp>
      <p:pic>
        <p:nvPicPr>
          <p:cNvPr id="5" name="Picture 4" descr="realtor.gif"/>
          <p:cNvPicPr>
            <a:picLocks noChangeAspect="1"/>
          </p:cNvPicPr>
          <p:nvPr/>
        </p:nvPicPr>
        <p:blipFill>
          <a:blip r:embed="rId3" cstate="print"/>
          <a:stretch>
            <a:fillRect/>
          </a:stretch>
        </p:blipFill>
        <p:spPr>
          <a:xfrm>
            <a:off x="0" y="0"/>
            <a:ext cx="2819400" cy="6858000"/>
          </a:xfrm>
          <a:prstGeom prst="rect">
            <a:avLst/>
          </a:prstGeom>
        </p:spPr>
      </p:pic>
    </p:spTree>
  </p:cSld>
  <p:clrMapOvr>
    <a:masterClrMapping/>
  </p:clrMapOvr>
  <p:transition>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POSITIONS IN GOVERNMENT</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524000"/>
            <a:ext cx="4572000" cy="4525963"/>
          </a:xfrm>
        </p:spPr>
        <p:txBody>
          <a:bodyPr>
            <a:normAutofit fontScale="92500" lnSpcReduction="10000"/>
          </a:bodyPr>
          <a:lstStyle/>
          <a:p>
            <a:pPr algn="just"/>
            <a:r>
              <a:rPr lang="en-US" sz="3000" dirty="0" smtClean="0">
                <a:solidFill>
                  <a:schemeClr val="bg1"/>
                </a:solidFill>
                <a:latin typeface="Berlin Sans FB" pitchFamily="34" charset="0"/>
              </a:rPr>
              <a:t>In 3 years from 30 July 2009, all existing and new positions in the national and local governments, whether career, permanent, temporary or contractual, primarily requiring the services of an RESP, shall be filled </a:t>
            </a:r>
            <a:r>
              <a:rPr lang="en-US" sz="3000" dirty="0" smtClean="0">
                <a:solidFill>
                  <a:schemeClr val="bg1"/>
                </a:solidFill>
                <a:effectLst>
                  <a:outerShdw blurRad="38100" dist="38100" dir="2700000" algn="tl">
                    <a:srgbClr val="000000">
                      <a:alpha val="43137"/>
                    </a:srgbClr>
                  </a:outerShdw>
                </a:effectLst>
                <a:latin typeface="Berlin Sans FB" pitchFamily="34" charset="0"/>
              </a:rPr>
              <a:t>only</a:t>
            </a:r>
            <a:r>
              <a:rPr lang="en-US" sz="3000" b="1" dirty="0" smtClean="0">
                <a:solidFill>
                  <a:schemeClr val="bg1"/>
                </a:solidFill>
                <a:effectLst>
                  <a:outerShdw blurRad="38100" dist="38100" dir="2700000" algn="tl">
                    <a:srgbClr val="000000">
                      <a:alpha val="43137"/>
                    </a:srgbClr>
                  </a:outerShdw>
                </a:effectLst>
                <a:latin typeface="Berlin Sans FB" pitchFamily="34" charset="0"/>
              </a:rPr>
              <a:t> </a:t>
            </a:r>
            <a:r>
              <a:rPr lang="en-US" sz="3000" dirty="0" smtClean="0">
                <a:solidFill>
                  <a:schemeClr val="bg1"/>
                </a:solidFill>
                <a:effectLst>
                  <a:outerShdw blurRad="38100" dist="38100" dir="2700000" algn="tl">
                    <a:srgbClr val="000000">
                      <a:alpha val="43137"/>
                    </a:srgbClr>
                  </a:outerShdw>
                </a:effectLst>
                <a:latin typeface="Berlin Sans FB" pitchFamily="34" charset="0"/>
              </a:rPr>
              <a:t>by registered and licensed RESP.</a:t>
            </a:r>
            <a:endParaRPr lang="en-US" sz="3000" dirty="0">
              <a:solidFill>
                <a:schemeClr val="bg1"/>
              </a:solidFill>
              <a:latin typeface="Berlin Sans FB" pitchFamily="34" charset="0"/>
            </a:endParaRPr>
          </a:p>
        </p:txBody>
      </p:sp>
      <p:pic>
        <p:nvPicPr>
          <p:cNvPr id="5" name="Picture 4" descr="23.jpg"/>
          <p:cNvPicPr>
            <a:picLocks noChangeAspect="1"/>
          </p:cNvPicPr>
          <p:nvPr/>
        </p:nvPicPr>
        <p:blipFill>
          <a:blip r:embed="rId3" cstate="print"/>
          <a:stretch>
            <a:fillRect/>
          </a:stretch>
        </p:blipFill>
        <p:spPr>
          <a:xfrm>
            <a:off x="4876800" y="1447800"/>
            <a:ext cx="4267200" cy="5410200"/>
          </a:xfrm>
          <a:prstGeom prst="rect">
            <a:avLst/>
          </a:prstGeom>
        </p:spPr>
      </p:pic>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1828800" y="1194030"/>
            <a:ext cx="5867400" cy="4778878"/>
          </a:xfrm>
          <a:prstGeom prst="rect">
            <a:avLst/>
          </a:prstGeom>
        </p:spPr>
      </p:pic>
      <p:sp>
        <p:nvSpPr>
          <p:cNvPr id="2" name="Title 1"/>
          <p:cNvSpPr>
            <a:spLocks noGrp="1"/>
          </p:cNvSpPr>
          <p:nvPr>
            <p:ph type="title"/>
          </p:nvPr>
        </p:nvSpPr>
        <p:spPr>
          <a:xfrm>
            <a:off x="304800" y="228600"/>
            <a:ext cx="8686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POSITIONS IN GOVERNMENT</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838200"/>
            <a:ext cx="8686800" cy="4525963"/>
          </a:xfrm>
        </p:spPr>
        <p:txBody>
          <a:bodyPr>
            <a:noAutofit/>
          </a:bodyPr>
          <a:lstStyle/>
          <a:p>
            <a:pPr algn="just"/>
            <a:r>
              <a:rPr lang="en-US" sz="2900" dirty="0" smtClean="0">
                <a:solidFill>
                  <a:schemeClr val="bg1"/>
                </a:solidFill>
                <a:latin typeface="Berlin Sans FB" pitchFamily="34" charset="0"/>
              </a:rPr>
              <a:t>All incumbent assessors holding permanent appointments shall continue to perform their functions without need for reappointment and without diminution of status, rank and salary grade, and shall enjoy security of tenure. However, they may not be promoted to a higher position as herein prescribed. Nothing in RA No. 9646 and the IRR shall be construed to reduce any benefit, interest, or right enjoyed by the incumbents at the time of the enactment of RA No. 9646. The appointing authority shall exercise his power to appoint in accordance with the provisions of R.A. No. 9646 and the IRR only when a vacancy occur.</a:t>
            </a:r>
            <a:endParaRPr lang="en-US" sz="29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SALESPERSONS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4038600" y="1554162"/>
            <a:ext cx="4953000" cy="4525963"/>
          </a:xfrm>
        </p:spPr>
        <p:txBody>
          <a:bodyPr>
            <a:normAutofit fontScale="92500"/>
          </a:bodyPr>
          <a:lstStyle/>
          <a:p>
            <a:pPr algn="just"/>
            <a:r>
              <a:rPr lang="en-US" sz="3000" dirty="0" smtClean="0">
                <a:solidFill>
                  <a:schemeClr val="bg1"/>
                </a:solidFill>
                <a:latin typeface="Berlin Sans FB" pitchFamily="34" charset="0"/>
              </a:rPr>
              <a:t>For real estate salespersons, no examination shall be given, but they shall be accredited by the Board, provided they have completed at least 2 years of college and have undergone training seminars of at least 12 credit units in real estate brokerage.</a:t>
            </a:r>
          </a:p>
          <a:p>
            <a:pPr algn="just">
              <a:buNone/>
            </a:pPr>
            <a:endParaRPr lang="en-US" sz="3000" dirty="0">
              <a:solidFill>
                <a:schemeClr val="bg1"/>
              </a:solidFill>
              <a:latin typeface="Berlin Sans FB" pitchFamily="34" charset="0"/>
            </a:endParaRPr>
          </a:p>
        </p:txBody>
      </p:sp>
      <p:pic>
        <p:nvPicPr>
          <p:cNvPr id="5" name="Picture 4" descr="23.jpg"/>
          <p:cNvPicPr>
            <a:picLocks noChangeAspect="1"/>
          </p:cNvPicPr>
          <p:nvPr/>
        </p:nvPicPr>
        <p:blipFill>
          <a:blip r:embed="rId3" cstate="print"/>
          <a:stretch>
            <a:fillRect/>
          </a:stretch>
        </p:blipFill>
        <p:spPr>
          <a:xfrm>
            <a:off x="0" y="2079122"/>
            <a:ext cx="4038600" cy="4778878"/>
          </a:xfrm>
          <a:prstGeom prst="rect">
            <a:avLst/>
          </a:prstGeom>
        </p:spPr>
      </p:pic>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1828800" y="1194030"/>
            <a:ext cx="5867400" cy="4778878"/>
          </a:xfrm>
          <a:prstGeom prst="rect">
            <a:avLst/>
          </a:prstGeom>
        </p:spPr>
      </p:pic>
      <p:sp>
        <p:nvSpPr>
          <p:cNvPr id="2" name="Title 1"/>
          <p:cNvSpPr>
            <a:spLocks noGrp="1"/>
          </p:cNvSpPr>
          <p:nvPr>
            <p:ph type="title"/>
          </p:nvPr>
        </p:nvSpPr>
        <p:spPr>
          <a:xfrm>
            <a:off x="228600" y="228600"/>
            <a:ext cx="8686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SALESPERSONS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838200"/>
            <a:ext cx="8686800" cy="4525963"/>
          </a:xfrm>
        </p:spPr>
        <p:txBody>
          <a:bodyPr>
            <a:noAutofit/>
          </a:bodyPr>
          <a:lstStyle/>
          <a:p>
            <a:pPr algn="just"/>
            <a:r>
              <a:rPr lang="en-US" sz="3000" dirty="0" smtClean="0">
                <a:solidFill>
                  <a:schemeClr val="bg1"/>
                </a:solidFill>
                <a:latin typeface="Berlin Sans FB" pitchFamily="34" charset="0"/>
              </a:rPr>
              <a:t>Those RE salesperson who are registered with the DTI/HLURB or other salespersons who are in the active practice for at least 3 years, prior to the effectivity of RA No. 9646 may also be accredited by the Board until 30 July 2011. </a:t>
            </a:r>
            <a:r>
              <a:rPr lang="en-US" sz="3000" i="1" dirty="0" smtClean="0">
                <a:solidFill>
                  <a:schemeClr val="bg1"/>
                </a:solidFill>
                <a:latin typeface="Berlin Sans FB" pitchFamily="34" charset="0"/>
              </a:rPr>
              <a:t>Provided, further, </a:t>
            </a:r>
            <a:r>
              <a:rPr lang="en-US" sz="3000" dirty="0" smtClean="0">
                <a:solidFill>
                  <a:schemeClr val="bg1"/>
                </a:solidFill>
                <a:latin typeface="Berlin Sans FB" pitchFamily="34" charset="0"/>
              </a:rPr>
              <a:t>that in both cases, such RE salesperson must have undergone 120 training ours in real estate brokerage, and have submitted original </a:t>
            </a:r>
            <a:r>
              <a:rPr lang="en-US" sz="3000" dirty="0" err="1" smtClean="0">
                <a:solidFill>
                  <a:schemeClr val="bg1"/>
                </a:solidFill>
                <a:latin typeface="Berlin Sans FB" pitchFamily="34" charset="0"/>
              </a:rPr>
              <a:t>original</a:t>
            </a:r>
            <a:r>
              <a:rPr lang="en-US" sz="3000" dirty="0" smtClean="0">
                <a:solidFill>
                  <a:schemeClr val="bg1"/>
                </a:solidFill>
                <a:latin typeface="Berlin Sans FB" pitchFamily="34" charset="0"/>
              </a:rPr>
              <a:t> Birth Certificate, NBI clearance, certificate of educational attainment or its equivalent, notarized certificate of training or seminar and notarized certificate of their supervising licensed brokers, as may be required by the Board.</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4" cstate="print"/>
          <a:stretch>
            <a:fillRect/>
          </a:stretch>
        </p:blipFill>
        <p:spPr>
          <a:xfrm>
            <a:off x="1828800" y="1194030"/>
            <a:ext cx="5867400" cy="4778878"/>
          </a:xfrm>
          <a:prstGeom prst="rect">
            <a:avLst/>
          </a:prstGeom>
        </p:spPr>
      </p:pic>
      <p:sp>
        <p:nvSpPr>
          <p:cNvPr id="2" name="Title 1"/>
          <p:cNvSpPr>
            <a:spLocks noGrp="1"/>
          </p:cNvSpPr>
          <p:nvPr>
            <p:ph type="title"/>
          </p:nvPr>
        </p:nvSpPr>
        <p:spPr>
          <a:xfrm>
            <a:off x="228600" y="0"/>
            <a:ext cx="8686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SALESPERSONS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609600"/>
            <a:ext cx="8686800" cy="4525963"/>
          </a:xfrm>
        </p:spPr>
        <p:txBody>
          <a:bodyPr>
            <a:noAutofit/>
          </a:bodyPr>
          <a:lstStyle/>
          <a:p>
            <a:pPr algn="just"/>
            <a:r>
              <a:rPr lang="en-US" sz="2600" dirty="0" smtClean="0">
                <a:solidFill>
                  <a:schemeClr val="bg1"/>
                </a:solidFill>
                <a:latin typeface="Berlin Sans FB" pitchFamily="34" charset="0"/>
              </a:rPr>
              <a:t>Real estate salespersons shall be under the direct supervision and accountability of a real estate broker. As such, they cannot by themselves be signatories to a written agreement involving a real estate transaction unless the real estate broker who has direct supervision and accountability over them is also a signatory thereto.</a:t>
            </a:r>
          </a:p>
          <a:p>
            <a:pPr algn="just"/>
            <a:r>
              <a:rPr lang="en-US" sz="2600" dirty="0" smtClean="0">
                <a:solidFill>
                  <a:schemeClr val="bg1"/>
                </a:solidFill>
                <a:latin typeface="Berlin Sans FB" pitchFamily="34" charset="0"/>
              </a:rPr>
              <a:t>No RE salesperson, either directly or indirectly, can negotiate, mediate or transact any real estate transaction for and in behalf of a real estate broker without first securing an authorized accreditation as RE salesperson for the RE broker, as prescribed by the Board.</a:t>
            </a:r>
          </a:p>
          <a:p>
            <a:pPr algn="just"/>
            <a:r>
              <a:rPr lang="en-US" sz="2600" dirty="0" smtClean="0">
                <a:solidFill>
                  <a:schemeClr val="bg1"/>
                </a:solidFill>
                <a:latin typeface="Berlin Sans FB" pitchFamily="34" charset="0"/>
              </a:rPr>
              <a:t>A RE broker shall be guilty of violating RA No. 9646 or the IRR for employing or utilizing the services of RE salesperson when he/she has not secure the required accreditation from the Board </a:t>
            </a:r>
            <a:r>
              <a:rPr lang="en-US" sz="2600" dirty="0" err="1" smtClean="0">
                <a:solidFill>
                  <a:schemeClr val="bg1"/>
                </a:solidFill>
                <a:latin typeface="Berlin Sans FB" pitchFamily="34" charset="0"/>
              </a:rPr>
              <a:t>priod</a:t>
            </a:r>
            <a:r>
              <a:rPr lang="en-US" sz="2600" dirty="0" smtClean="0">
                <a:solidFill>
                  <a:schemeClr val="bg1"/>
                </a:solidFill>
                <a:latin typeface="Berlin Sans FB" pitchFamily="34" charset="0"/>
              </a:rPr>
              <a:t> to such employment.  </a:t>
            </a:r>
            <a:endParaRPr lang="en-US" sz="26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4648200" y="1447800"/>
            <a:ext cx="4495800" cy="54102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SALESPERSONS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04800" y="1295400"/>
            <a:ext cx="5105400" cy="5105400"/>
          </a:xfrm>
        </p:spPr>
        <p:txBody>
          <a:bodyPr>
            <a:normAutofit lnSpcReduction="10000"/>
          </a:bodyPr>
          <a:lstStyle/>
          <a:p>
            <a:pPr algn="just"/>
            <a:r>
              <a:rPr lang="en-US" sz="3000" dirty="0" smtClean="0">
                <a:solidFill>
                  <a:schemeClr val="bg1"/>
                </a:solidFill>
                <a:latin typeface="Berlin Sans FB" pitchFamily="34" charset="0"/>
              </a:rPr>
              <a:t>No salesperson shall be entitled to receive or demand a fee, commission or compensation or any kind from any person, other than the duly licensed real estate broker who has direct control and supervision over him, for any service rendered or work done by such salesperson in any real estate transaction.</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SALESPERSONS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4191000" y="1554162"/>
            <a:ext cx="4800600" cy="5303838"/>
          </a:xfrm>
        </p:spPr>
        <p:txBody>
          <a:bodyPr>
            <a:normAutofit lnSpcReduction="10000"/>
          </a:bodyPr>
          <a:lstStyle/>
          <a:p>
            <a:pPr algn="just"/>
            <a:r>
              <a:rPr lang="en-US" sz="3000" dirty="0" smtClean="0">
                <a:solidFill>
                  <a:schemeClr val="bg1"/>
                </a:solidFill>
                <a:latin typeface="Berlin Sans FB" pitchFamily="34" charset="0"/>
              </a:rPr>
              <a:t>No violation of this provision shall be a cause for revocation or suspension of the COR of the RE broker unless there was actual knowledge of such violation or the broker retains the benefits, profits or proceeds of a transaction wrongfully negotiated by the salesperson.</a:t>
            </a:r>
            <a:endParaRPr lang="en-US" sz="3000" dirty="0">
              <a:solidFill>
                <a:schemeClr val="bg1"/>
              </a:solidFill>
              <a:latin typeface="Berlin Sans FB" pitchFamily="34" charset="0"/>
            </a:endParaRPr>
          </a:p>
        </p:txBody>
      </p:sp>
      <p:pic>
        <p:nvPicPr>
          <p:cNvPr id="5" name="Picture 4" descr="23.jpg"/>
          <p:cNvPicPr>
            <a:picLocks noChangeAspect="1"/>
          </p:cNvPicPr>
          <p:nvPr/>
        </p:nvPicPr>
        <p:blipFill>
          <a:blip r:embed="rId3" cstate="print"/>
          <a:stretch>
            <a:fillRect/>
          </a:stretch>
        </p:blipFill>
        <p:spPr>
          <a:xfrm>
            <a:off x="0" y="2079122"/>
            <a:ext cx="4343400" cy="4778878"/>
          </a:xfrm>
          <a:prstGeom prst="rect">
            <a:avLst/>
          </a:prstGeom>
        </p:spPr>
      </p:pic>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4800600" y="2079122"/>
            <a:ext cx="4343400" cy="4778878"/>
          </a:xfrm>
          <a:prstGeom prst="rect">
            <a:avLst/>
          </a:prstGeom>
        </p:spPr>
      </p:pic>
      <p:sp>
        <p:nvSpPr>
          <p:cNvPr id="2" name="Title 1"/>
          <p:cNvSpPr>
            <a:spLocks noGrp="1"/>
          </p:cNvSpPr>
          <p:nvPr>
            <p:ph type="title"/>
          </p:nvPr>
        </p:nvSpPr>
        <p:spPr>
          <a:xfrm>
            <a:off x="228600" y="228600"/>
            <a:ext cx="8686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CORPORATE PRACTICE</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304800" y="914400"/>
            <a:ext cx="6553200" cy="5334000"/>
          </a:xfrm>
        </p:spPr>
        <p:txBody>
          <a:bodyPr>
            <a:noAutofit/>
          </a:bodyPr>
          <a:lstStyle/>
          <a:p>
            <a:pPr algn="just">
              <a:buNone/>
            </a:pPr>
            <a:r>
              <a:rPr lang="en-US" sz="2700" dirty="0" smtClean="0">
                <a:solidFill>
                  <a:schemeClr val="bg1"/>
                </a:solidFill>
                <a:latin typeface="Berlin Sans FB" pitchFamily="34" charset="0"/>
              </a:rPr>
              <a:t>(a) No partnership or corporation shall engage in the business of RES unless it is duly registered with SEC, and the persons authorized to act for the partnership or corporation are all duly registered and licensed RE broker, appraiser or consultants, as the case may be. The partnership or corporation shall regularly submit a list of its real estate service practitioners to the Commission and to the SEC as part of its reportorial requirements. There shall at least be one licensed RE broker for every 20 accredited sales persons.</a:t>
            </a:r>
            <a:endParaRPr lang="en-US" sz="27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1828800" y="1194030"/>
            <a:ext cx="5867400" cy="4778878"/>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SALESPERSONS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676400"/>
            <a:ext cx="8686800" cy="4525963"/>
          </a:xfrm>
        </p:spPr>
        <p:txBody>
          <a:bodyPr>
            <a:normAutofit/>
          </a:bodyPr>
          <a:lstStyle/>
          <a:p>
            <a:pPr>
              <a:buNone/>
            </a:pPr>
            <a:r>
              <a:rPr lang="en-US" sz="3000" dirty="0" smtClean="0">
                <a:solidFill>
                  <a:schemeClr val="bg1"/>
                </a:solidFill>
                <a:latin typeface="Berlin Sans FB" pitchFamily="34" charset="0"/>
              </a:rPr>
              <a:t>(b) Divisions or departments of partnerships and corporations engaged in marketing or selling of any RE project in the regular course of business must be headed by full-time registered and licensed RE broker;</a:t>
            </a:r>
          </a:p>
          <a:p>
            <a:pPr>
              <a:buNone/>
            </a:pPr>
            <a:r>
              <a:rPr lang="en-US" sz="3000" dirty="0" smtClean="0">
                <a:solidFill>
                  <a:schemeClr val="bg1"/>
                </a:solidFill>
                <a:latin typeface="Berlin Sans FB" pitchFamily="34" charset="0"/>
              </a:rPr>
              <a:t>(c) Branch offices of RE brokers, appraisers or consultants must be manned by a duly licensed RE broker, appraiser or consultant as the case may be.</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0" y="1600200"/>
            <a:ext cx="4495800" cy="52578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SALESPERSONS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4191000" y="1447800"/>
            <a:ext cx="4724400" cy="5029200"/>
          </a:xfrm>
        </p:spPr>
        <p:txBody>
          <a:bodyPr>
            <a:normAutofit/>
          </a:bodyPr>
          <a:lstStyle/>
          <a:p>
            <a:pPr algn="just">
              <a:buNone/>
            </a:pPr>
            <a:r>
              <a:rPr lang="en-US" sz="3000" dirty="0" smtClean="0">
                <a:solidFill>
                  <a:schemeClr val="bg1"/>
                </a:solidFill>
                <a:latin typeface="Berlin Sans FB" pitchFamily="34" charset="0"/>
              </a:rPr>
              <a:t>	In case of resignation or termination from employment of a RESP, the same shall be reported by the employer to the Board within a period not to exceed 15 days from date of effectivity of resignation or termination. </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106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appraiser</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152400" y="1371600"/>
            <a:ext cx="6400800" cy="4525963"/>
          </a:xfrm>
        </p:spPr>
        <p:txBody>
          <a:bodyPr>
            <a:noAutofit/>
          </a:bodyPr>
          <a:lstStyle/>
          <a:p>
            <a:pPr algn="just"/>
            <a:r>
              <a:rPr lang="en-US" sz="3000" dirty="0" smtClean="0">
                <a:solidFill>
                  <a:schemeClr val="bg1"/>
                </a:solidFill>
                <a:latin typeface="Berlin Sans FB" pitchFamily="34" charset="0"/>
                <a:cs typeface="Calibri" pitchFamily="34" charset="0"/>
              </a:rPr>
              <a:t>Is a duly registered and licensed natural person who, for professional fee, compensation or other valuable consideration, performs or renders, or offers to perform services in estimating and arriving at an opinion of or acts as an expert on real estate values, such services of which shall finally be rendered by the preparation of the report in acceptable written form.</a:t>
            </a:r>
            <a:endParaRPr lang="en-US" sz="3000" b="1" dirty="0">
              <a:solidFill>
                <a:schemeClr val="bg1"/>
              </a:solidFill>
              <a:latin typeface="Berlin Sans FB" pitchFamily="34" charset="0"/>
              <a:cs typeface="Calibri" pitchFamily="34" charset="0"/>
            </a:endParaRPr>
          </a:p>
        </p:txBody>
      </p:sp>
      <p:pic>
        <p:nvPicPr>
          <p:cNvPr id="5" name="Picture 4" descr="how-to-become-a-real-estate-agent.gif"/>
          <p:cNvPicPr>
            <a:picLocks noChangeAspect="1"/>
          </p:cNvPicPr>
          <p:nvPr/>
        </p:nvPicPr>
        <p:blipFill>
          <a:blip r:embed="rId3" cstate="print"/>
          <a:stretch>
            <a:fillRect/>
          </a:stretch>
        </p:blipFill>
        <p:spPr>
          <a:xfrm>
            <a:off x="6477000" y="0"/>
            <a:ext cx="2914650" cy="6858000"/>
          </a:xfrm>
          <a:prstGeom prst="rect">
            <a:avLst/>
          </a:prstGeom>
        </p:spPr>
      </p:pic>
    </p:spTree>
  </p:cSld>
  <p:clrMapOvr>
    <a:masterClrMapping/>
  </p:clrMapOvr>
  <p:transition>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4953000" y="1295400"/>
            <a:ext cx="4191000" cy="55626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DISPLAY OF LICENSE</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0" y="1447800"/>
            <a:ext cx="5029200" cy="5151438"/>
          </a:xfrm>
        </p:spPr>
        <p:txBody>
          <a:bodyPr>
            <a:normAutofit lnSpcReduction="10000"/>
          </a:bodyPr>
          <a:lstStyle/>
          <a:p>
            <a:pPr algn="just"/>
            <a:r>
              <a:rPr lang="en-US" sz="3000" dirty="0" smtClean="0">
                <a:solidFill>
                  <a:schemeClr val="bg1"/>
                </a:solidFill>
                <a:latin typeface="Berlin Sans FB" pitchFamily="34" charset="0"/>
              </a:rPr>
              <a:t>Every registered and license RESP shall establish and maintain a principal place of business and such other branch as may be necessary, and shall conspicuously display therein the original and/or certified true copies of his/her COR and PIC as well as the COR and PIC of all RESP employed in such office.</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1828800" y="1194030"/>
            <a:ext cx="5867400" cy="4778878"/>
          </a:xfrm>
          <a:prstGeom prst="rect">
            <a:avLst/>
          </a:prstGeom>
        </p:spPr>
      </p:pic>
      <p:sp>
        <p:nvSpPr>
          <p:cNvPr id="2" name="Title 1"/>
          <p:cNvSpPr>
            <a:spLocks noGrp="1"/>
          </p:cNvSpPr>
          <p:nvPr>
            <p:ph type="title"/>
          </p:nvPr>
        </p:nvSpPr>
        <p:spPr>
          <a:xfrm>
            <a:off x="0" y="457200"/>
            <a:ext cx="9144000" cy="838200"/>
          </a:xfrm>
        </p:spPr>
        <p:txBody>
          <a:bodyPr>
            <a:no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ACCREDITATION &amp; INTEGRATION</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676400"/>
            <a:ext cx="8686800" cy="4525963"/>
          </a:xfrm>
        </p:spPr>
        <p:txBody>
          <a:bodyPr>
            <a:noAutofit/>
          </a:bodyPr>
          <a:lstStyle/>
          <a:p>
            <a:pPr algn="just"/>
            <a:r>
              <a:rPr lang="en-US" sz="3000" dirty="0" smtClean="0">
                <a:solidFill>
                  <a:schemeClr val="bg1"/>
                </a:solidFill>
                <a:latin typeface="Berlin Sans FB" pitchFamily="34" charset="0"/>
              </a:rPr>
              <a:t>All RES associations shall be integrated into 1 national organization, which shall be recognized by the Board, subject to the approval of the Commission, as the only AIPO or RESP pursuant to PRC Res. No. 2004-178, s. 2004.</a:t>
            </a:r>
          </a:p>
          <a:p>
            <a:pPr algn="just"/>
            <a:r>
              <a:rPr lang="en-US" sz="3000" dirty="0" smtClean="0">
                <a:solidFill>
                  <a:schemeClr val="bg1"/>
                </a:solidFill>
                <a:latin typeface="Berlin Sans FB" pitchFamily="34" charset="0"/>
              </a:rPr>
              <a:t>A RESP duly registered with the Board shall automatically become a member of AIPO, and shall receive the benefits appurtenant thereto.</a:t>
            </a:r>
          </a:p>
          <a:p>
            <a:pPr algn="just"/>
            <a:r>
              <a:rPr lang="en-US" sz="3000" dirty="0" smtClean="0">
                <a:solidFill>
                  <a:schemeClr val="bg1"/>
                </a:solidFill>
                <a:latin typeface="Berlin Sans FB" pitchFamily="34" charset="0"/>
              </a:rPr>
              <a:t>Automatic membership shall not be a bar to membership in other associations of RESP.</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38200"/>
          </a:xfrm>
        </p:spPr>
        <p:txBody>
          <a:bodyPr>
            <a:no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Code of ethics &amp; RESPONSIBILITIES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4495800" y="1981200"/>
            <a:ext cx="4343400" cy="4525963"/>
          </a:xfrm>
        </p:spPr>
        <p:txBody>
          <a:bodyPr>
            <a:normAutofit/>
          </a:bodyPr>
          <a:lstStyle/>
          <a:p>
            <a:pPr algn="just"/>
            <a:r>
              <a:rPr lang="en-US" sz="3000" dirty="0" smtClean="0">
                <a:solidFill>
                  <a:schemeClr val="bg1"/>
                </a:solidFill>
                <a:latin typeface="Berlin Sans FB" pitchFamily="34" charset="0"/>
              </a:rPr>
              <a:t>The Board shall adopt and promulgate the Code of Ethics and Responsibilities for RESP which shall be prescribed and issued by the AIPO of RESP.</a:t>
            </a:r>
            <a:endParaRPr lang="en-US" sz="3000" dirty="0">
              <a:solidFill>
                <a:schemeClr val="bg1"/>
              </a:solidFill>
              <a:latin typeface="Berlin Sans FB" pitchFamily="34" charset="0"/>
            </a:endParaRPr>
          </a:p>
        </p:txBody>
      </p:sp>
      <p:pic>
        <p:nvPicPr>
          <p:cNvPr id="5" name="Picture 4" descr="23.jpg"/>
          <p:cNvPicPr>
            <a:picLocks noChangeAspect="1"/>
          </p:cNvPicPr>
          <p:nvPr/>
        </p:nvPicPr>
        <p:blipFill>
          <a:blip r:embed="rId3" cstate="print"/>
          <a:stretch>
            <a:fillRect/>
          </a:stretch>
        </p:blipFill>
        <p:spPr>
          <a:xfrm>
            <a:off x="0" y="2079122"/>
            <a:ext cx="4343400" cy="4778878"/>
          </a:xfrm>
          <a:prstGeom prst="rect">
            <a:avLst/>
          </a:prstGeom>
        </p:spPr>
      </p:pic>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1828800" y="1194030"/>
            <a:ext cx="5867400" cy="4778878"/>
          </a:xfrm>
          <a:prstGeom prst="rect">
            <a:avLst/>
          </a:prstGeom>
        </p:spPr>
      </p:pic>
      <p:sp>
        <p:nvSpPr>
          <p:cNvPr id="2" name="Title 1"/>
          <p:cNvSpPr>
            <a:spLocks noGrp="1"/>
          </p:cNvSpPr>
          <p:nvPr>
            <p:ph type="title"/>
          </p:nvPr>
        </p:nvSpPr>
        <p:spPr/>
        <p:txBody>
          <a:bodyPr>
            <a:normAutofit/>
          </a:bodyPr>
          <a:lstStyle/>
          <a:p>
            <a:pPr algn="ctr"/>
            <a:r>
              <a:rPr lang="en-US" sz="4000"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Cpe</a:t>
            </a: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 program</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28600" y="1371600"/>
            <a:ext cx="8686800" cy="4525963"/>
          </a:xfrm>
        </p:spPr>
        <p:txBody>
          <a:bodyPr>
            <a:noAutofit/>
          </a:bodyPr>
          <a:lstStyle/>
          <a:p>
            <a:pPr>
              <a:buNone/>
            </a:pPr>
            <a:r>
              <a:rPr lang="en-US" sz="3000" dirty="0" smtClean="0">
                <a:solidFill>
                  <a:schemeClr val="bg1"/>
                </a:solidFill>
                <a:latin typeface="Berlin Sans FB" pitchFamily="34" charset="0"/>
              </a:rPr>
              <a:t>The Board shall develop and promulgate guidelines on CPE upon consultation with the AIPO, affiliated association of RESP and other concerned sectors and in accordance with such policies as may have prescribed by the Board, subject to the approval of the Commission.</a:t>
            </a:r>
          </a:p>
          <a:p>
            <a:pPr>
              <a:buNone/>
            </a:pPr>
            <a:r>
              <a:rPr lang="en-US" sz="3000" dirty="0" smtClean="0">
                <a:solidFill>
                  <a:schemeClr val="bg1"/>
                </a:solidFill>
                <a:latin typeface="Berlin Sans FB" pitchFamily="34" charset="0"/>
              </a:rPr>
              <a:t>The Board shall create a CPE Council that shall be composed of a chairperson coming from the Board, a member from the AIPO of RESP and a member from the academe.</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print"/>
          <a:stretch>
            <a:fillRect/>
          </a:stretch>
        </p:blipFill>
        <p:spPr>
          <a:xfrm>
            <a:off x="1828800" y="1194030"/>
            <a:ext cx="5867400" cy="4778878"/>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Enforcement assistance</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p:txBody>
          <a:bodyPr>
            <a:normAutofit/>
          </a:bodyPr>
          <a:lstStyle/>
          <a:p>
            <a:r>
              <a:rPr lang="en-US" sz="3000" dirty="0" smtClean="0">
                <a:solidFill>
                  <a:schemeClr val="bg1"/>
                </a:solidFill>
                <a:latin typeface="Berlin Sans FB" pitchFamily="34" charset="0"/>
              </a:rPr>
              <a:t>The Board shall be assisted by the Commission in carrying out the provisions of RA No. 9646 and the IRR and other policies. The lawyers of the Commission shall act as prosecutors against illegal practitioners and other violators of RA No. 9646 and the IRR. The duly constituted authorities of the government shall likewise assist the Board and the Commission in enforcing the provisions of RA No. 9646 and the IRR.</a:t>
            </a:r>
            <a:endParaRPr lang="en-US" sz="3000" dirty="0">
              <a:solidFill>
                <a:schemeClr val="bg1"/>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Indication of </a:t>
            </a:r>
            <a:r>
              <a:rPr lang="en-US" sz="4000"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cor</a:t>
            </a: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 </a:t>
            </a:r>
            <a:r>
              <a:rPr lang="en-US" sz="4000"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pic</a:t>
            </a: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 &amp; </a:t>
            </a:r>
            <a:r>
              <a:rPr lang="en-US" sz="4000" b="1" dirty="0" err="1"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ptr</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0" y="1524000"/>
            <a:ext cx="4876800" cy="4999038"/>
          </a:xfrm>
        </p:spPr>
        <p:txBody>
          <a:bodyPr>
            <a:normAutofit lnSpcReduction="10000"/>
          </a:bodyPr>
          <a:lstStyle/>
          <a:p>
            <a:pPr algn="just"/>
            <a:r>
              <a:rPr lang="en-US" sz="3000" dirty="0" smtClean="0">
                <a:solidFill>
                  <a:schemeClr val="bg1"/>
                </a:solidFill>
                <a:latin typeface="Berlin Sans FB" pitchFamily="34" charset="0"/>
              </a:rPr>
              <a:t>RESP shall be required to indicate the COR, PIC, PTR number and AIPO membership and/or receipt number, and the date of issuance and the duration of validity on the documents he/she signs, uses or issues in connection with the practice of his/her profession.</a:t>
            </a:r>
            <a:endParaRPr lang="en-US" sz="3000" dirty="0">
              <a:solidFill>
                <a:schemeClr val="bg1"/>
              </a:solidFill>
              <a:latin typeface="Berlin Sans FB" pitchFamily="34" charset="0"/>
            </a:endParaRPr>
          </a:p>
        </p:txBody>
      </p:sp>
      <p:pic>
        <p:nvPicPr>
          <p:cNvPr id="5" name="Picture 4" descr="23.jpg"/>
          <p:cNvPicPr>
            <a:picLocks noChangeAspect="1"/>
          </p:cNvPicPr>
          <p:nvPr/>
        </p:nvPicPr>
        <p:blipFill>
          <a:blip r:embed="rId3" cstate="print"/>
          <a:stretch>
            <a:fillRect/>
          </a:stretch>
        </p:blipFill>
        <p:spPr>
          <a:xfrm>
            <a:off x="4953000" y="2079122"/>
            <a:ext cx="4191000" cy="4778878"/>
          </a:xfrm>
          <a:prstGeom prst="rect">
            <a:avLst/>
          </a:prstGeom>
        </p:spPr>
      </p:pic>
    </p:spTree>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buNone/>
            </a:pPr>
            <a:r>
              <a:rPr lang="en-US" sz="8800" dirty="0" smtClean="0">
                <a:solidFill>
                  <a:schemeClr val="bg1"/>
                </a:solidFill>
                <a:effectLst>
                  <a:outerShdw blurRad="38100" dist="38100" dir="2700000" algn="tl">
                    <a:srgbClr val="000000">
                      <a:alpha val="43137"/>
                    </a:srgbClr>
                  </a:outerShdw>
                </a:effectLst>
                <a:latin typeface="Algerian" pitchFamily="82" charset="0"/>
              </a:rPr>
              <a:t>PENAL &amp; FINAL </a:t>
            </a:r>
          </a:p>
          <a:p>
            <a:pPr algn="ctr">
              <a:buNone/>
            </a:pPr>
            <a:r>
              <a:rPr lang="en-US" sz="8800" dirty="0" smtClean="0">
                <a:solidFill>
                  <a:schemeClr val="bg1"/>
                </a:solidFill>
                <a:effectLst>
                  <a:outerShdw blurRad="38100" dist="38100" dir="2700000" algn="tl">
                    <a:srgbClr val="000000">
                      <a:alpha val="43137"/>
                    </a:srgbClr>
                  </a:outerShdw>
                </a:effectLst>
                <a:latin typeface="Algerian" pitchFamily="82" charset="0"/>
              </a:rPr>
              <a:t>PROVISIONS</a:t>
            </a:r>
            <a:endParaRPr lang="en-US" sz="8800" dirty="0">
              <a:solidFill>
                <a:schemeClr val="bg1"/>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PENAL PROVISIONS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p:txBody>
          <a:bodyPr>
            <a:normAutofit/>
          </a:bodyPr>
          <a:lstStyle/>
          <a:p>
            <a:r>
              <a:rPr lang="en-US" sz="3000" dirty="0" smtClean="0">
                <a:solidFill>
                  <a:schemeClr val="bg1"/>
                </a:solidFill>
                <a:latin typeface="Berlin Sans FB" pitchFamily="34" charset="0"/>
              </a:rPr>
              <a:t>Any violation of RA No. 9646, including violations of this IRR, shall be meted the penalty of fin of not less than P100,000.00 or imprisonment of not less than 2 years, or both such fine and imprisonment upon the discretion of the court. In case the violation is committed by an unlicensed RESP, the penalty shall be double the aforesaid fine and imprisonment.</a:t>
            </a:r>
            <a:endParaRPr lang="en-US" sz="3000" dirty="0">
              <a:solidFill>
                <a:schemeClr val="bg1"/>
              </a:solidFill>
              <a:latin typeface="Berlin Sans FB" pitchFamily="34" charset="0"/>
            </a:endParaRPr>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PENAL PROVISIONS</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p:txBody>
          <a:bodyPr>
            <a:normAutofit/>
          </a:bodyPr>
          <a:lstStyle/>
          <a:p>
            <a:r>
              <a:rPr lang="en-US" sz="3000" dirty="0" smtClean="0">
                <a:solidFill>
                  <a:schemeClr val="bg1"/>
                </a:solidFill>
                <a:latin typeface="Berlin Sans FB" pitchFamily="34" charset="0"/>
              </a:rPr>
              <a:t>In case the violation is committed by a partnership, corporation, association or any other juridical person, the partner, president, director or manage who has committed or consented to or knowingly tolerated such violation shall be held liable and responsible for the acts as principal or as co-principal with the other participants, if any.</a:t>
            </a:r>
            <a:endParaRPr lang="en-US" sz="3000" dirty="0">
              <a:solidFill>
                <a:schemeClr val="bg1"/>
              </a:solidFill>
              <a:latin typeface="Berlin Sans FB" pitchFamily="34" charset="0"/>
            </a:endParaRPr>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descr="web tool.jpg"/>
          <p:cNvPicPr>
            <a:picLocks noChangeAspect="1"/>
          </p:cNvPicPr>
          <p:nvPr/>
        </p:nvPicPr>
        <p:blipFill>
          <a:blip r:embed="rId2" cstate="print"/>
          <a:stretch>
            <a:fillRect/>
          </a:stretch>
        </p:blipFill>
        <p:spPr>
          <a:xfrm>
            <a:off x="0" y="29116"/>
            <a:ext cx="9144000" cy="6828883"/>
          </a:xfrm>
          <a:prstGeom prst="rect">
            <a:avLst/>
          </a:prstGeom>
        </p:spPr>
      </p:pic>
      <p:sp>
        <p:nvSpPr>
          <p:cNvPr id="3" name="Content Placeholder 2"/>
          <p:cNvSpPr>
            <a:spLocks noGrp="1"/>
          </p:cNvSpPr>
          <p:nvPr>
            <p:ph idx="1"/>
          </p:nvPr>
        </p:nvSpPr>
        <p:spPr>
          <a:xfrm>
            <a:off x="3200400" y="3124200"/>
            <a:ext cx="5943600" cy="3733800"/>
          </a:xfrm>
        </p:spPr>
        <p:txBody>
          <a:bodyPr>
            <a:normAutofit fontScale="85000" lnSpcReduction="20000"/>
          </a:bodyPr>
          <a:lstStyle/>
          <a:p>
            <a:pPr algn="ctr">
              <a:buNone/>
            </a:pPr>
            <a:r>
              <a:rPr lang="en-US" sz="9600" dirty="0" smtClean="0">
                <a:solidFill>
                  <a:srgbClr val="FF0000"/>
                </a:solidFill>
                <a:effectLst>
                  <a:outerShdw blurRad="38100" dist="38100" dir="2700000" algn="tl">
                    <a:srgbClr val="000000">
                      <a:alpha val="43137"/>
                    </a:srgbClr>
                  </a:outerShdw>
                </a:effectLst>
                <a:latin typeface="Forte" pitchFamily="66" charset="0"/>
              </a:rPr>
              <a:t>Thank you</a:t>
            </a:r>
          </a:p>
          <a:p>
            <a:pPr algn="ctr">
              <a:buNone/>
            </a:pPr>
            <a:r>
              <a:rPr lang="en-US" sz="9600" dirty="0" smtClean="0">
                <a:solidFill>
                  <a:srgbClr val="FF0000"/>
                </a:solidFill>
                <a:effectLst>
                  <a:outerShdw blurRad="38100" dist="38100" dir="2700000" algn="tl">
                    <a:srgbClr val="000000">
                      <a:alpha val="43137"/>
                    </a:srgbClr>
                  </a:outerShdw>
                </a:effectLst>
                <a:latin typeface="Forte" pitchFamily="66" charset="0"/>
              </a:rPr>
              <a:t>And</a:t>
            </a:r>
          </a:p>
          <a:p>
            <a:pPr algn="ctr">
              <a:buNone/>
            </a:pPr>
            <a:r>
              <a:rPr lang="en-US" sz="9600" dirty="0" smtClean="0">
                <a:solidFill>
                  <a:srgbClr val="FF0000"/>
                </a:solidFill>
                <a:effectLst>
                  <a:outerShdw blurRad="38100" dist="38100" dir="2700000" algn="tl">
                    <a:srgbClr val="000000">
                      <a:alpha val="43137"/>
                    </a:srgbClr>
                  </a:outerShdw>
                </a:effectLst>
                <a:latin typeface="Forte" pitchFamily="66" charset="0"/>
              </a:rPr>
              <a:t>God Bless!</a:t>
            </a:r>
            <a:endParaRPr lang="en-US" sz="9600" dirty="0">
              <a:solidFill>
                <a:srgbClr val="FF0000"/>
              </a:solidFill>
              <a:effectLst>
                <a:outerShdw blurRad="38100" dist="38100" dir="2700000" algn="tl">
                  <a:srgbClr val="000000">
                    <a:alpha val="43137"/>
                  </a:srgbClr>
                </a:outerShdw>
              </a:effectLst>
              <a:latin typeface="Forte" pitchFamily="66" charset="0"/>
            </a:endParaRPr>
          </a:p>
        </p:txBody>
      </p:sp>
      <p:sp>
        <p:nvSpPr>
          <p:cNvPr id="5" name="TextBox 4"/>
          <p:cNvSpPr txBox="1"/>
          <p:nvPr/>
        </p:nvSpPr>
        <p:spPr>
          <a:xfrm>
            <a:off x="228600" y="6096000"/>
            <a:ext cx="2133600" cy="553998"/>
          </a:xfrm>
          <a:prstGeom prst="rect">
            <a:avLst/>
          </a:prstGeom>
          <a:noFill/>
        </p:spPr>
        <p:txBody>
          <a:bodyPr wrap="square" rtlCol="0">
            <a:spAutoFit/>
          </a:bodyPr>
          <a:lstStyle/>
          <a:p>
            <a:r>
              <a:rPr lang="en-US" sz="3000" dirty="0" smtClean="0">
                <a:solidFill>
                  <a:schemeClr val="bg1"/>
                </a:solidFill>
                <a:latin typeface="Berlin Sans FB Demi" pitchFamily="34" charset="0"/>
              </a:rPr>
              <a:t>*** End***</a:t>
            </a:r>
            <a:endParaRPr lang="en-US" sz="3000" dirty="0">
              <a:solidFill>
                <a:schemeClr val="bg1"/>
              </a:solidFill>
              <a:latin typeface="Berlin Sans FB Demi" pitchFamily="34" charset="0"/>
            </a:endParaRPr>
          </a:p>
        </p:txBody>
      </p:sp>
      <p:pic>
        <p:nvPicPr>
          <p:cNvPr id="6" name="Picture 5" descr="how-to-become-a-real-estate-agent.gif"/>
          <p:cNvPicPr>
            <a:picLocks noChangeAspect="1"/>
          </p:cNvPicPr>
          <p:nvPr/>
        </p:nvPicPr>
        <p:blipFill>
          <a:blip r:embed="rId3" cstate="print"/>
          <a:stretch>
            <a:fillRect/>
          </a:stretch>
        </p:blipFill>
        <p:spPr>
          <a:xfrm>
            <a:off x="6629400" y="0"/>
            <a:ext cx="2914650" cy="3562350"/>
          </a:xfrm>
          <a:prstGeom prst="rect">
            <a:avLst/>
          </a:prstGeom>
        </p:spPr>
      </p:pic>
      <p:pic>
        <p:nvPicPr>
          <p:cNvPr id="7" name="Picture 6" descr="realtor.gif"/>
          <p:cNvPicPr>
            <a:picLocks noChangeAspect="1"/>
          </p:cNvPicPr>
          <p:nvPr/>
        </p:nvPicPr>
        <p:blipFill>
          <a:blip r:embed="rId4" cstate="print"/>
          <a:stretch>
            <a:fillRect/>
          </a:stretch>
        </p:blipFill>
        <p:spPr>
          <a:xfrm>
            <a:off x="0" y="0"/>
            <a:ext cx="3219450" cy="3467100"/>
          </a:xfrm>
          <a:prstGeom prst="rect">
            <a:avLst/>
          </a:prstGeom>
        </p:spPr>
      </p:pic>
      <p:pic>
        <p:nvPicPr>
          <p:cNvPr id="9" name="Picture 8" descr="real-estate-news1.jpg"/>
          <p:cNvPicPr>
            <a:picLocks noChangeAspect="1"/>
          </p:cNvPicPr>
          <p:nvPr/>
        </p:nvPicPr>
        <p:blipFill>
          <a:blip r:embed="rId5" cstate="print"/>
          <a:stretch>
            <a:fillRect/>
          </a:stretch>
        </p:blipFill>
        <p:spPr>
          <a:xfrm>
            <a:off x="3429000" y="304800"/>
            <a:ext cx="2628900" cy="2514600"/>
          </a:xfrm>
          <a:prstGeom prst="rect">
            <a:avLst/>
          </a:prstGeom>
        </p:spPr>
      </p:pic>
      <p:pic>
        <p:nvPicPr>
          <p:cNvPr id="10" name="Picture 9" descr="20 crop1.jpg"/>
          <p:cNvPicPr>
            <a:picLocks noChangeAspect="1"/>
          </p:cNvPicPr>
          <p:nvPr/>
        </p:nvPicPr>
        <p:blipFill>
          <a:blip r:embed="rId6" cstate="print"/>
          <a:stretch>
            <a:fillRect/>
          </a:stretch>
        </p:blipFill>
        <p:spPr>
          <a:xfrm>
            <a:off x="1" y="4267200"/>
            <a:ext cx="1295400" cy="1724025"/>
          </a:xfrm>
          <a:prstGeom prst="rect">
            <a:avLst/>
          </a:prstGeom>
        </p:spPr>
      </p:pic>
      <p:pic>
        <p:nvPicPr>
          <p:cNvPr id="11" name="Picture 10" descr="20 crop2.jpg"/>
          <p:cNvPicPr>
            <a:picLocks noChangeAspect="1"/>
          </p:cNvPicPr>
          <p:nvPr/>
        </p:nvPicPr>
        <p:blipFill>
          <a:blip r:embed="rId7" cstate="print"/>
          <a:stretch>
            <a:fillRect/>
          </a:stretch>
        </p:blipFill>
        <p:spPr>
          <a:xfrm>
            <a:off x="1295400" y="3124200"/>
            <a:ext cx="1295400" cy="3038475"/>
          </a:xfrm>
          <a:prstGeom prst="rect">
            <a:avLst/>
          </a:prstGeom>
        </p:spPr>
      </p:pic>
      <p:pic>
        <p:nvPicPr>
          <p:cNvPr id="12" name="Picture 11" descr="20 crop3.jpg"/>
          <p:cNvPicPr>
            <a:picLocks noChangeAspect="1"/>
          </p:cNvPicPr>
          <p:nvPr/>
        </p:nvPicPr>
        <p:blipFill>
          <a:blip r:embed="rId8" cstate="print"/>
          <a:stretch>
            <a:fillRect/>
          </a:stretch>
        </p:blipFill>
        <p:spPr>
          <a:xfrm>
            <a:off x="2590800" y="3581400"/>
            <a:ext cx="1219200" cy="215265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305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assessor</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2590800" y="1905000"/>
            <a:ext cx="6324600" cy="3627438"/>
          </a:xfrm>
        </p:spPr>
        <p:txBody>
          <a:bodyPr>
            <a:normAutofit/>
          </a:bodyPr>
          <a:lstStyle/>
          <a:p>
            <a:pPr algn="just"/>
            <a:r>
              <a:rPr lang="en-US" sz="3000" dirty="0" smtClean="0">
                <a:solidFill>
                  <a:schemeClr val="bg1"/>
                </a:solidFill>
                <a:latin typeface="Berlin Sans FB" pitchFamily="34" charset="0"/>
                <a:cs typeface="Calibri" pitchFamily="34" charset="0"/>
              </a:rPr>
              <a:t>Is a duly registered and licensed natural person who works in a local government unit and performs appraisal and assessment of real properties including plants, equipment, and machineries, essentially for taxation purpose</a:t>
            </a:r>
            <a:r>
              <a:rPr lang="en-US" sz="3000" dirty="0" smtClean="0">
                <a:latin typeface="Berlin Sans FB" pitchFamily="34" charset="0"/>
                <a:cs typeface="Calibri" pitchFamily="34" charset="0"/>
              </a:rPr>
              <a:t>.</a:t>
            </a:r>
            <a:endParaRPr lang="en-US" sz="3000" b="1" dirty="0">
              <a:latin typeface="Berlin Sans FB" pitchFamily="34" charset="0"/>
              <a:cs typeface="Calibri" pitchFamily="34" charset="0"/>
            </a:endParaRPr>
          </a:p>
        </p:txBody>
      </p:sp>
      <p:pic>
        <p:nvPicPr>
          <p:cNvPr id="5" name="Picture 4" descr="realtor.gif"/>
          <p:cNvPicPr>
            <a:picLocks noChangeAspect="1"/>
          </p:cNvPicPr>
          <p:nvPr/>
        </p:nvPicPr>
        <p:blipFill>
          <a:blip r:embed="rId4" cstate="print"/>
          <a:stretch>
            <a:fillRect/>
          </a:stretch>
        </p:blipFill>
        <p:spPr>
          <a:xfrm>
            <a:off x="0" y="0"/>
            <a:ext cx="2819400" cy="6858000"/>
          </a:xfrm>
          <a:prstGeom prst="rect">
            <a:avLst/>
          </a:prstGeom>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838200"/>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rPr>
              <a:t>Real estate broker</a:t>
            </a:r>
            <a:endParaRPr lang="en-US"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astellar" pitchFamily="18" charset="0"/>
            </a:endParaRPr>
          </a:p>
        </p:txBody>
      </p:sp>
      <p:sp>
        <p:nvSpPr>
          <p:cNvPr id="3" name="Content Placeholder 2"/>
          <p:cNvSpPr>
            <a:spLocks noGrp="1"/>
          </p:cNvSpPr>
          <p:nvPr>
            <p:ph idx="1"/>
          </p:nvPr>
        </p:nvSpPr>
        <p:spPr>
          <a:xfrm>
            <a:off x="0" y="1143000"/>
            <a:ext cx="6553200" cy="4525963"/>
          </a:xfrm>
        </p:spPr>
        <p:txBody>
          <a:bodyPr>
            <a:noAutofit/>
          </a:bodyPr>
          <a:lstStyle/>
          <a:p>
            <a:pPr algn="just"/>
            <a:r>
              <a:rPr lang="en-US" sz="3000" dirty="0" smtClean="0">
                <a:solidFill>
                  <a:schemeClr val="bg1"/>
                </a:solidFill>
                <a:latin typeface="Berlin Sans FB" pitchFamily="34" charset="0"/>
                <a:cs typeface="Calibri" pitchFamily="34" charset="0"/>
              </a:rPr>
              <a:t>A duly registered and licensed person who, for a professional fee, commission or other valuable consideration, acts as an agent of a party in real estate transaction to offer, advertise, solicit, list, promote, mediate, negotiate or effect the meeting of the minds on the sale, purchase, exchange, mortgage, lease or joint venture, or other similar transactions on real estate or any interest therein.</a:t>
            </a:r>
            <a:endParaRPr lang="en-US" sz="3000" dirty="0">
              <a:solidFill>
                <a:schemeClr val="bg1"/>
              </a:solidFill>
              <a:latin typeface="Berlin Sans FB" pitchFamily="34" charset="0"/>
              <a:cs typeface="Calibri" pitchFamily="34" charset="0"/>
            </a:endParaRPr>
          </a:p>
        </p:txBody>
      </p:sp>
      <p:pic>
        <p:nvPicPr>
          <p:cNvPr id="5" name="Picture 4" descr="how-to-become-a-real-estate-agent.gif"/>
          <p:cNvPicPr>
            <a:picLocks noChangeAspect="1"/>
          </p:cNvPicPr>
          <p:nvPr/>
        </p:nvPicPr>
        <p:blipFill>
          <a:blip r:embed="rId4" cstate="print"/>
          <a:stretch>
            <a:fillRect/>
          </a:stretch>
        </p:blipFill>
        <p:spPr>
          <a:xfrm>
            <a:off x="6477000" y="0"/>
            <a:ext cx="2914650" cy="6858000"/>
          </a:xfrm>
          <a:prstGeom prst="rect">
            <a:avLst/>
          </a:prstGeom>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1063</TotalTime>
  <Words>4739</Words>
  <Application>Microsoft Office PowerPoint</Application>
  <PresentationFormat>On-screen Show (4:3)</PresentationFormat>
  <Paragraphs>255</Paragraphs>
  <Slides>79</Slides>
  <Notes>4</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Apex</vt:lpstr>
      <vt:lpstr> REAL ESTATE Service ACT (r a No. 9646) and its IMPLEMENTING RULES AND REGULATIONS </vt:lpstr>
      <vt:lpstr>POLICY DECLARATIONS</vt:lpstr>
      <vt:lpstr>State’s role</vt:lpstr>
      <vt:lpstr>objectives</vt:lpstr>
      <vt:lpstr>Slide 5</vt:lpstr>
      <vt:lpstr>Real estate consultant</vt:lpstr>
      <vt:lpstr>Real estate appraiser</vt:lpstr>
      <vt:lpstr>Real estate assessor</vt:lpstr>
      <vt:lpstr>Real estate broker</vt:lpstr>
      <vt:lpstr>Real estate salesperson</vt:lpstr>
      <vt:lpstr>a profession</vt:lpstr>
      <vt:lpstr>What makes r.e.s.p. a profession?</vt:lpstr>
      <vt:lpstr>Why include the assessors?</vt:lpstr>
      <vt:lpstr>Issues and concerns</vt:lpstr>
      <vt:lpstr>It is clear</vt:lpstr>
      <vt:lpstr>Professional regulatory board of real estate service (pbres)</vt:lpstr>
      <vt:lpstr>CREATION &amp; COMPOSITION</vt:lpstr>
      <vt:lpstr>Powers &amp; functions</vt:lpstr>
      <vt:lpstr>Slide 19</vt:lpstr>
      <vt:lpstr>Slide 20</vt:lpstr>
      <vt:lpstr>Slide 21</vt:lpstr>
      <vt:lpstr>Slide 22</vt:lpstr>
      <vt:lpstr>Slide 23</vt:lpstr>
      <vt:lpstr>Slide 24</vt:lpstr>
      <vt:lpstr>QUALIFICATIONS</vt:lpstr>
      <vt:lpstr>Term of office</vt:lpstr>
      <vt:lpstr>Suspension or removal </vt:lpstr>
      <vt:lpstr>Slide 28</vt:lpstr>
      <vt:lpstr>LICENSURE EXAMINATION</vt:lpstr>
      <vt:lpstr>Scope of examination</vt:lpstr>
      <vt:lpstr>QUALIFICATIONS</vt:lpstr>
      <vt:lpstr>qualifications</vt:lpstr>
      <vt:lpstr>Documentary REQUIREMENTS</vt:lpstr>
      <vt:lpstr>Documentary REQUIREMENTS</vt:lpstr>
      <vt:lpstr>Ratings &amp; results</vt:lpstr>
      <vt:lpstr>Issuance of c.O.R. &amp; I.D.</vt:lpstr>
      <vt:lpstr>Refusal to register &amp; revocation</vt:lpstr>
      <vt:lpstr>Slide 38</vt:lpstr>
      <vt:lpstr>GROUNDS</vt:lpstr>
      <vt:lpstr>Registration without examination</vt:lpstr>
      <vt:lpstr>Who are entitled?</vt:lpstr>
      <vt:lpstr>Who?</vt:lpstr>
      <vt:lpstr>Who else?</vt:lpstr>
      <vt:lpstr>Who else &amp; what if?</vt:lpstr>
      <vt:lpstr>WHO ELSE ARE ENTITLED?</vt:lpstr>
      <vt:lpstr>WHO ELSE?</vt:lpstr>
      <vt:lpstr>HOW?</vt:lpstr>
      <vt:lpstr>REQUIREMENTS</vt:lpstr>
      <vt:lpstr>Reinstatement, reissuance or replacement of cor, pic &amp; s/t permit</vt:lpstr>
      <vt:lpstr>Roster </vt:lpstr>
      <vt:lpstr>Special/temporary permit</vt:lpstr>
      <vt:lpstr>Foreign reciprocity</vt:lpstr>
      <vt:lpstr>Slide 53</vt:lpstr>
      <vt:lpstr>OATH</vt:lpstr>
      <vt:lpstr>bond</vt:lpstr>
      <vt:lpstr>acts</vt:lpstr>
      <vt:lpstr>exemptions</vt:lpstr>
      <vt:lpstr>exemptions</vt:lpstr>
      <vt:lpstr>Prohibited acts</vt:lpstr>
      <vt:lpstr>POSITIONS IN GOVERNMENT</vt:lpstr>
      <vt:lpstr>POSITIONS IN GOVERNMENT</vt:lpstr>
      <vt:lpstr>REAL ESTATE SALESPERSONS</vt:lpstr>
      <vt:lpstr>REAL ESTATE SALESPERSONS</vt:lpstr>
      <vt:lpstr>REAL ESTATE SALESPERSONS</vt:lpstr>
      <vt:lpstr>REAL ESTATE SALESPERSONS</vt:lpstr>
      <vt:lpstr>REAL ESTATE SALESPERSONS</vt:lpstr>
      <vt:lpstr>CORPORATE PRACTICE</vt:lpstr>
      <vt:lpstr>REAL ESTATE SALESPERSONS</vt:lpstr>
      <vt:lpstr>REAL ESTATE SALESPERSONS</vt:lpstr>
      <vt:lpstr>DISPLAY OF LICENSE</vt:lpstr>
      <vt:lpstr>ACCREDITATION &amp; INTEGRATION</vt:lpstr>
      <vt:lpstr>Code of ethics &amp; RESPONSIBILITIES</vt:lpstr>
      <vt:lpstr>Cpe program</vt:lpstr>
      <vt:lpstr>Enforcement assistance</vt:lpstr>
      <vt:lpstr>Indication of cor, pic &amp; ptr</vt:lpstr>
      <vt:lpstr>Slide 76</vt:lpstr>
      <vt:lpstr>PENAL PROVISIONS</vt:lpstr>
      <vt:lpstr>PENAL PROVISIONS</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Requirements for Real Estate Service Practice</dc:title>
  <dc:creator>lenovo</dc:creator>
  <cp:lastModifiedBy>Red October</cp:lastModifiedBy>
  <cp:revision>158</cp:revision>
  <dcterms:created xsi:type="dcterms:W3CDTF">2010-08-13T09:04:03Z</dcterms:created>
  <dcterms:modified xsi:type="dcterms:W3CDTF">2012-11-17T01:04:04Z</dcterms:modified>
</cp:coreProperties>
</file>